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comments/comment2.xml" ContentType="application/vnd.openxmlformats-officedocument.presentationml.comments+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9" r:id="rId1"/>
    <p:sldMasterId id="2147483821" r:id="rId2"/>
  </p:sldMasterIdLst>
  <p:notesMasterIdLst>
    <p:notesMasterId r:id="rId37"/>
  </p:notesMasterIdLst>
  <p:handoutMasterIdLst>
    <p:handoutMasterId r:id="rId38"/>
  </p:handoutMasterIdLst>
  <p:sldIdLst>
    <p:sldId id="256" r:id="rId3"/>
    <p:sldId id="257" r:id="rId4"/>
    <p:sldId id="334" r:id="rId5"/>
    <p:sldId id="335" r:id="rId6"/>
    <p:sldId id="270" r:id="rId7"/>
    <p:sldId id="272" r:id="rId8"/>
    <p:sldId id="271" r:id="rId9"/>
    <p:sldId id="336" r:id="rId10"/>
    <p:sldId id="332" r:id="rId11"/>
    <p:sldId id="273" r:id="rId12"/>
    <p:sldId id="277" r:id="rId13"/>
    <p:sldId id="285" r:id="rId14"/>
    <p:sldId id="354" r:id="rId15"/>
    <p:sldId id="355" r:id="rId16"/>
    <p:sldId id="337" r:id="rId17"/>
    <p:sldId id="338" r:id="rId18"/>
    <p:sldId id="339" r:id="rId19"/>
    <p:sldId id="340" r:id="rId20"/>
    <p:sldId id="341" r:id="rId21"/>
    <p:sldId id="342" r:id="rId22"/>
    <p:sldId id="343" r:id="rId23"/>
    <p:sldId id="344" r:id="rId24"/>
    <p:sldId id="345" r:id="rId25"/>
    <p:sldId id="346" r:id="rId26"/>
    <p:sldId id="347" r:id="rId27"/>
    <p:sldId id="348" r:id="rId28"/>
    <p:sldId id="349" r:id="rId29"/>
    <p:sldId id="350" r:id="rId30"/>
    <p:sldId id="351" r:id="rId31"/>
    <p:sldId id="352" r:id="rId32"/>
    <p:sldId id="353" r:id="rId33"/>
    <p:sldId id="330" r:id="rId34"/>
    <p:sldId id="321" r:id="rId35"/>
    <p:sldId id="356" r:id="rId36"/>
  </p:sldIdLst>
  <p:sldSz cx="9144000" cy="6858000" type="screen4x3"/>
  <p:notesSz cx="7099300" cy="10234613"/>
  <p:custDataLst>
    <p:tags r:id="rId39"/>
  </p:custDataLst>
  <p:defaultTextStyle>
    <a:defPPr>
      <a:defRPr lang="fr-FR"/>
    </a:defPPr>
    <a:lvl1pPr algn="l" rtl="0" fontAlgn="base">
      <a:spcBef>
        <a:spcPct val="0"/>
      </a:spcBef>
      <a:spcAft>
        <a:spcPct val="0"/>
      </a:spcAft>
      <a:defRPr sz="1000" b="1" kern="1200">
        <a:solidFill>
          <a:schemeClr val="tx1"/>
        </a:solidFill>
        <a:latin typeface="Arial" charset="0"/>
        <a:ea typeface="+mn-ea"/>
        <a:cs typeface="+mn-cs"/>
      </a:defRPr>
    </a:lvl1pPr>
    <a:lvl2pPr marL="457200" algn="l" rtl="0" fontAlgn="base">
      <a:spcBef>
        <a:spcPct val="0"/>
      </a:spcBef>
      <a:spcAft>
        <a:spcPct val="0"/>
      </a:spcAft>
      <a:defRPr sz="1000" b="1" kern="1200">
        <a:solidFill>
          <a:schemeClr val="tx1"/>
        </a:solidFill>
        <a:latin typeface="Arial" charset="0"/>
        <a:ea typeface="+mn-ea"/>
        <a:cs typeface="+mn-cs"/>
      </a:defRPr>
    </a:lvl2pPr>
    <a:lvl3pPr marL="914400" algn="l" rtl="0" fontAlgn="base">
      <a:spcBef>
        <a:spcPct val="0"/>
      </a:spcBef>
      <a:spcAft>
        <a:spcPct val="0"/>
      </a:spcAft>
      <a:defRPr sz="1000" b="1" kern="1200">
        <a:solidFill>
          <a:schemeClr val="tx1"/>
        </a:solidFill>
        <a:latin typeface="Arial" charset="0"/>
        <a:ea typeface="+mn-ea"/>
        <a:cs typeface="+mn-cs"/>
      </a:defRPr>
    </a:lvl3pPr>
    <a:lvl4pPr marL="1371600" algn="l" rtl="0" fontAlgn="base">
      <a:spcBef>
        <a:spcPct val="0"/>
      </a:spcBef>
      <a:spcAft>
        <a:spcPct val="0"/>
      </a:spcAft>
      <a:defRPr sz="1000" b="1" kern="1200">
        <a:solidFill>
          <a:schemeClr val="tx1"/>
        </a:solidFill>
        <a:latin typeface="Arial" charset="0"/>
        <a:ea typeface="+mn-ea"/>
        <a:cs typeface="+mn-cs"/>
      </a:defRPr>
    </a:lvl4pPr>
    <a:lvl5pPr marL="1828800" algn="l" rtl="0" fontAlgn="base">
      <a:spcBef>
        <a:spcPct val="0"/>
      </a:spcBef>
      <a:spcAft>
        <a:spcPct val="0"/>
      </a:spcAft>
      <a:defRPr sz="1000" b="1" kern="1200">
        <a:solidFill>
          <a:schemeClr val="tx1"/>
        </a:solidFill>
        <a:latin typeface="Arial" charset="0"/>
        <a:ea typeface="+mn-ea"/>
        <a:cs typeface="+mn-cs"/>
      </a:defRPr>
    </a:lvl5pPr>
    <a:lvl6pPr marL="2286000" algn="l" defTabSz="914400" rtl="0" eaLnBrk="1" latinLnBrk="0" hangingPunct="1">
      <a:defRPr sz="1000" b="1" kern="1200">
        <a:solidFill>
          <a:schemeClr val="tx1"/>
        </a:solidFill>
        <a:latin typeface="Arial" charset="0"/>
        <a:ea typeface="+mn-ea"/>
        <a:cs typeface="+mn-cs"/>
      </a:defRPr>
    </a:lvl6pPr>
    <a:lvl7pPr marL="2743200" algn="l" defTabSz="914400" rtl="0" eaLnBrk="1" latinLnBrk="0" hangingPunct="1">
      <a:defRPr sz="1000" b="1" kern="1200">
        <a:solidFill>
          <a:schemeClr val="tx1"/>
        </a:solidFill>
        <a:latin typeface="Arial" charset="0"/>
        <a:ea typeface="+mn-ea"/>
        <a:cs typeface="+mn-cs"/>
      </a:defRPr>
    </a:lvl7pPr>
    <a:lvl8pPr marL="3200400" algn="l" defTabSz="914400" rtl="0" eaLnBrk="1" latinLnBrk="0" hangingPunct="1">
      <a:defRPr sz="1000" b="1" kern="1200">
        <a:solidFill>
          <a:schemeClr val="tx1"/>
        </a:solidFill>
        <a:latin typeface="Arial" charset="0"/>
        <a:ea typeface="+mn-ea"/>
        <a:cs typeface="+mn-cs"/>
      </a:defRPr>
    </a:lvl8pPr>
    <a:lvl9pPr marL="3657600" algn="l" defTabSz="914400" rtl="0" eaLnBrk="1" latinLnBrk="0" hangingPunct="1">
      <a:defRPr sz="10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24">
          <p15:clr>
            <a:srgbClr val="A4A3A4"/>
          </p15:clr>
        </p15:guide>
        <p15:guide id="2">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AH" initials="M" lastIdx="1" clrIdx="0"/>
  <p:cmAuthor id="1" name="Elise Proult" initials="EP" lastIdx="12" clrIdx="1">
    <p:extLst>
      <p:ext uri="{19B8F6BF-5375-455C-9EA6-DF929625EA0E}">
        <p15:presenceInfo xmlns:p15="http://schemas.microsoft.com/office/powerpoint/2012/main" userId="S-1-5-21-1417001333-1788223648-725345543-32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8E00"/>
    <a:srgbClr val="CC99FF"/>
    <a:srgbClr val="02375E"/>
    <a:srgbClr val="AD173D"/>
    <a:srgbClr val="00354C"/>
    <a:srgbClr val="E0D6C2"/>
    <a:srgbClr val="C1AF87"/>
    <a:srgbClr val="EE8028"/>
    <a:srgbClr val="36616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30" autoAdjust="0"/>
    <p:restoredTop sz="84201" autoAdjust="0"/>
  </p:normalViewPr>
  <p:slideViewPr>
    <p:cSldViewPr snapToGrid="0">
      <p:cViewPr varScale="1">
        <p:scale>
          <a:sx n="63" d="100"/>
          <a:sy n="63" d="100"/>
        </p:scale>
        <p:origin x="1236" y="48"/>
      </p:cViewPr>
      <p:guideLst>
        <p:guide orient="horz" pos="1424"/>
        <p:guide/>
      </p:guideLst>
    </p:cSldViewPr>
  </p:slideViewPr>
  <p:outlineViewPr>
    <p:cViewPr>
      <p:scale>
        <a:sx n="33" d="100"/>
        <a:sy n="33" d="100"/>
      </p:scale>
      <p:origin x="0" y="-2831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2" d="100"/>
          <a:sy n="52" d="100"/>
        </p:scale>
        <p:origin x="-2640" y="-102"/>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10-01T11:15:22.592" idx="6">
    <p:pos x="1404" y="2520"/>
    <p:text>formuler en questions ?</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5-10-01T11:18:01.625" idx="7">
    <p:pos x="10" y="10"/>
    <p:text>Je ne comprends pas bien le commentaire de la diapo, pourras-tu m'expliquer ?</p:text>
    <p:extLst>
      <p:ext uri="{C676402C-5697-4E1C-873F-D02D1690AC5C}">
        <p15:threadingInfo xmlns:p15="http://schemas.microsoft.com/office/powerpoint/2012/main" timeZoneBias="-120"/>
      </p:ext>
    </p:extLst>
  </p:cm>
</p:cmLst>
</file>

<file path=ppt/diagrams/_rels/data1.xml.rels><?xml version="1.0" encoding="UTF-8" standalone="yes"?>
<Relationships xmlns="http://schemas.openxmlformats.org/package/2006/relationships"><Relationship Id="rId1" Type="http://schemas.openxmlformats.org/officeDocument/2006/relationships/image" Target="../media/image8.png"/></Relationships>
</file>

<file path=ppt/diagrams/_rels/data2.xml.rels><?xml version="1.0" encoding="UTF-8" standalone="yes"?>
<Relationships xmlns="http://schemas.openxmlformats.org/package/2006/relationships"><Relationship Id="rId1" Type="http://schemas.openxmlformats.org/officeDocument/2006/relationships/image" Target="../media/image8.png"/></Relationships>
</file>

<file path=ppt/diagrams/_rels/data3.xml.rels><?xml version="1.0" encoding="UTF-8" standalone="yes"?>
<Relationships xmlns="http://schemas.openxmlformats.org/package/2006/relationships"><Relationship Id="rId1" Type="http://schemas.openxmlformats.org/officeDocument/2006/relationships/image" Target="../media/image8.png"/></Relationships>
</file>

<file path=ppt/diagrams/_rels/data4.xml.rels><?xml version="1.0" encoding="UTF-8" standalone="yes"?>
<Relationships xmlns="http://schemas.openxmlformats.org/package/2006/relationships"><Relationship Id="rId1" Type="http://schemas.openxmlformats.org/officeDocument/2006/relationships/image" Target="../media/image8.png"/></Relationships>
</file>

<file path=ppt/diagrams/_rels/data5.xml.rels><?xml version="1.0" encoding="UTF-8" standalone="yes"?>
<Relationships xmlns="http://schemas.openxmlformats.org/package/2006/relationships"><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14837B-445D-E74E-B947-48518186CC58}" type="doc">
      <dgm:prSet loTypeId="urn:microsoft.com/office/officeart/2005/8/layout/radial3" loCatId="relationship" qsTypeId="urn:microsoft.com/office/officeart/2005/8/quickstyle/simple1" qsCatId="simple" csTypeId="urn:microsoft.com/office/officeart/2005/8/colors/colorful1#1" csCatId="colorful" phldr="1"/>
      <dgm:spPr/>
      <dgm:t>
        <a:bodyPr/>
        <a:lstStyle/>
        <a:p>
          <a:endParaRPr lang="fr-FR"/>
        </a:p>
      </dgm:t>
    </dgm:pt>
    <dgm:pt modelId="{754B9469-FFE7-8948-B449-603EC04A6B35}">
      <dgm:prSet custT="1"/>
      <dgm:spPr>
        <a:solidFill>
          <a:srgbClr val="92D050">
            <a:alpha val="50000"/>
          </a:srgbClr>
        </a:solidFill>
        <a:ln>
          <a:solidFill>
            <a:schemeClr val="accent2"/>
          </a:solidFill>
        </a:ln>
      </dgm:spPr>
      <dgm:t>
        <a:bodyPr lIns="0" tIns="0" rIns="0" bIns="0"/>
        <a:lstStyle/>
        <a:p>
          <a:r>
            <a:rPr lang="fr-FR" sz="1400" dirty="0" smtClean="0"/>
            <a:t>Accès au diagnostic et aux soins précoces</a:t>
          </a:r>
          <a:endParaRPr lang="fr-FR" sz="1400" dirty="0"/>
        </a:p>
      </dgm:t>
    </dgm:pt>
    <dgm:pt modelId="{BCBE1108-3434-2442-89EC-560AA7BAAD7B}" type="parTrans" cxnId="{B884FD88-94C6-9E4B-B717-267ADD9A5148}">
      <dgm:prSet/>
      <dgm:spPr/>
      <dgm:t>
        <a:bodyPr/>
        <a:lstStyle/>
        <a:p>
          <a:endParaRPr lang="fr-FR" sz="1800"/>
        </a:p>
      </dgm:t>
    </dgm:pt>
    <dgm:pt modelId="{3683C2F2-E75E-E442-B9DC-91218FA15299}" type="sibTrans" cxnId="{B884FD88-94C6-9E4B-B717-267ADD9A5148}">
      <dgm:prSet/>
      <dgm:spPr/>
      <dgm:t>
        <a:bodyPr/>
        <a:lstStyle/>
        <a:p>
          <a:endParaRPr lang="fr-FR" sz="1800"/>
        </a:p>
      </dgm:t>
    </dgm:pt>
    <dgm:pt modelId="{5143268F-1F7E-5C4A-9E73-6E29BE39E0B3}">
      <dgm:prSet custT="1"/>
      <dgm:spPr>
        <a:solidFill>
          <a:schemeClr val="bg1">
            <a:lumMod val="75000"/>
            <a:alpha val="50000"/>
          </a:schemeClr>
        </a:solidFill>
        <a:ln>
          <a:noFill/>
        </a:ln>
        <a:effectLst>
          <a:outerShdw blurRad="50800" dist="38100" dir="2700000" algn="tl" rotWithShape="0">
            <a:prstClr val="black">
              <a:alpha val="40000"/>
            </a:prstClr>
          </a:outerShdw>
        </a:effectLst>
      </dgm:spPr>
      <dgm:t>
        <a:bodyPr lIns="0" tIns="0" rIns="0" bIns="0"/>
        <a:lstStyle/>
        <a:p>
          <a:r>
            <a:rPr lang="fr-FR" sz="1200" dirty="0" smtClean="0">
              <a:solidFill>
                <a:schemeClr val="bg1">
                  <a:lumMod val="50000"/>
                </a:schemeClr>
              </a:solidFill>
            </a:rPr>
            <a:t>Situations  inadéquates</a:t>
          </a:r>
          <a:endParaRPr lang="fr-FR" sz="1200" dirty="0">
            <a:solidFill>
              <a:schemeClr val="bg1">
                <a:lumMod val="50000"/>
              </a:schemeClr>
            </a:solidFill>
          </a:endParaRPr>
        </a:p>
      </dgm:t>
    </dgm:pt>
    <dgm:pt modelId="{ACBAF944-39AF-C247-A626-57C49F31B553}" type="parTrans" cxnId="{4E86876F-0A1F-8F40-9684-8653D4A7E9C2}">
      <dgm:prSet/>
      <dgm:spPr/>
      <dgm:t>
        <a:bodyPr/>
        <a:lstStyle/>
        <a:p>
          <a:endParaRPr lang="fr-FR" sz="1800"/>
        </a:p>
      </dgm:t>
    </dgm:pt>
    <dgm:pt modelId="{E03A4BC9-03C0-4A47-B6CA-22E9FEC5D739}" type="sibTrans" cxnId="{4E86876F-0A1F-8F40-9684-8653D4A7E9C2}">
      <dgm:prSet/>
      <dgm:spPr/>
      <dgm:t>
        <a:bodyPr/>
        <a:lstStyle/>
        <a:p>
          <a:endParaRPr lang="fr-FR" sz="1800"/>
        </a:p>
      </dgm:t>
    </dgm:pt>
    <dgm:pt modelId="{B2184227-C27C-9445-A6A9-9738D926E450}">
      <dgm:prSet custT="1"/>
      <dgm:spPr>
        <a:solidFill>
          <a:schemeClr val="bg1">
            <a:lumMod val="75000"/>
            <a:alpha val="50000"/>
          </a:schemeClr>
        </a:solidFill>
        <a:ln>
          <a:noFill/>
        </a:ln>
        <a:effectLst>
          <a:outerShdw blurRad="50800" dist="38100" dir="2700000" algn="tl" rotWithShape="0">
            <a:prstClr val="black">
              <a:alpha val="40000"/>
            </a:prstClr>
          </a:outerShdw>
        </a:effectLst>
      </dgm:spPr>
      <dgm:t>
        <a:bodyPr lIns="0" tIns="0" rIns="0" bIns="0"/>
        <a:lstStyle/>
        <a:p>
          <a:r>
            <a:rPr lang="fr-FR" sz="1400" dirty="0" smtClean="0">
              <a:solidFill>
                <a:schemeClr val="bg1">
                  <a:lumMod val="50000"/>
                </a:schemeClr>
              </a:solidFill>
            </a:rPr>
            <a:t>Accès aux accompagnements sociaux  et médico-sociaux</a:t>
          </a:r>
          <a:endParaRPr lang="fr-FR" sz="1400" dirty="0">
            <a:solidFill>
              <a:schemeClr val="bg1">
                <a:lumMod val="50000"/>
              </a:schemeClr>
            </a:solidFill>
          </a:endParaRPr>
        </a:p>
      </dgm:t>
    </dgm:pt>
    <dgm:pt modelId="{2547B019-82BC-BE41-9886-B80D4DBB2F09}" type="parTrans" cxnId="{BE8636FB-AEC3-F849-BA14-5441C667E02D}">
      <dgm:prSet/>
      <dgm:spPr/>
      <dgm:t>
        <a:bodyPr/>
        <a:lstStyle/>
        <a:p>
          <a:endParaRPr lang="fr-FR" sz="1800"/>
        </a:p>
      </dgm:t>
    </dgm:pt>
    <dgm:pt modelId="{53E4FA24-F954-C846-A513-6ED6706FD4EA}" type="sibTrans" cxnId="{BE8636FB-AEC3-F849-BA14-5441C667E02D}">
      <dgm:prSet/>
      <dgm:spPr/>
      <dgm:t>
        <a:bodyPr/>
        <a:lstStyle/>
        <a:p>
          <a:endParaRPr lang="fr-FR" sz="1800"/>
        </a:p>
      </dgm:t>
    </dgm:pt>
    <dgm:pt modelId="{3A96784C-257A-7C4F-B5A3-93D95A5335D2}">
      <dgm:prSet custT="1"/>
      <dgm:spPr>
        <a:solidFill>
          <a:schemeClr val="bg1">
            <a:lumMod val="75000"/>
            <a:alpha val="50000"/>
          </a:schemeClr>
        </a:solidFill>
        <a:ln>
          <a:noFill/>
        </a:ln>
        <a:effectLst>
          <a:outerShdw blurRad="50800" dist="38100" dir="2700000" algn="tl" rotWithShape="0">
            <a:prstClr val="black">
              <a:alpha val="40000"/>
            </a:prstClr>
          </a:outerShdw>
        </a:effectLst>
      </dgm:spPr>
      <dgm:t>
        <a:bodyPr lIns="0" tIns="0" rIns="0" bIns="0"/>
        <a:lstStyle/>
        <a:p>
          <a:r>
            <a:rPr lang="fr-FR" sz="1400" dirty="0" smtClean="0">
              <a:solidFill>
                <a:schemeClr val="bg1">
                  <a:lumMod val="50000"/>
                </a:schemeClr>
              </a:solidFill>
            </a:rPr>
            <a:t>Accès aux soins somatiques</a:t>
          </a:r>
          <a:endParaRPr lang="fr-FR" sz="1400" dirty="0">
            <a:solidFill>
              <a:schemeClr val="bg1">
                <a:lumMod val="50000"/>
              </a:schemeClr>
            </a:solidFill>
          </a:endParaRPr>
        </a:p>
      </dgm:t>
    </dgm:pt>
    <dgm:pt modelId="{5F238306-F5CA-FF48-9AF7-7F610F6C60B9}" type="parTrans" cxnId="{FDAD5CC6-52E2-6042-9929-F947F1051E4C}">
      <dgm:prSet/>
      <dgm:spPr/>
      <dgm:t>
        <a:bodyPr/>
        <a:lstStyle/>
        <a:p>
          <a:endParaRPr lang="fr-FR" sz="1800"/>
        </a:p>
      </dgm:t>
    </dgm:pt>
    <dgm:pt modelId="{66D2FB9F-0CA2-4645-AD8C-8DC821739624}" type="sibTrans" cxnId="{FDAD5CC6-52E2-6042-9929-F947F1051E4C}">
      <dgm:prSet/>
      <dgm:spPr/>
      <dgm:t>
        <a:bodyPr/>
        <a:lstStyle/>
        <a:p>
          <a:endParaRPr lang="fr-FR" sz="1800"/>
        </a:p>
      </dgm:t>
    </dgm:pt>
    <dgm:pt modelId="{4C80DF01-4DE8-7F4B-B0BD-8FF59F007914}">
      <dgm:prSet custT="1"/>
      <dgm:spPr>
        <a:solidFill>
          <a:schemeClr val="bg1">
            <a:lumMod val="75000"/>
            <a:alpha val="50000"/>
          </a:schemeClr>
        </a:solidFill>
        <a:ln>
          <a:noFill/>
        </a:ln>
        <a:effectLst>
          <a:outerShdw blurRad="50800" dist="38100" dir="2700000" algn="tl" rotWithShape="0">
            <a:prstClr val="black">
              <a:alpha val="40000"/>
            </a:prstClr>
          </a:outerShdw>
        </a:effectLst>
      </dgm:spPr>
      <dgm:t>
        <a:bodyPr lIns="0" tIns="0" rIns="0" bIns="0"/>
        <a:lstStyle/>
        <a:p>
          <a:r>
            <a:rPr lang="fr-FR" sz="1400" dirty="0" smtClean="0">
              <a:solidFill>
                <a:schemeClr val="bg1">
                  <a:lumMod val="50000"/>
                </a:schemeClr>
              </a:solidFill>
            </a:rPr>
            <a:t>Prévention et gestion des situations </a:t>
          </a:r>
          <a:br>
            <a:rPr lang="fr-FR" sz="1400" dirty="0" smtClean="0">
              <a:solidFill>
                <a:schemeClr val="bg1">
                  <a:lumMod val="50000"/>
                </a:schemeClr>
              </a:solidFill>
            </a:rPr>
          </a:br>
          <a:r>
            <a:rPr lang="fr-FR" sz="1400" dirty="0" smtClean="0">
              <a:solidFill>
                <a:schemeClr val="bg1">
                  <a:lumMod val="50000"/>
                </a:schemeClr>
              </a:solidFill>
            </a:rPr>
            <a:t>de crise</a:t>
          </a:r>
          <a:endParaRPr lang="fr-FR" sz="1400" dirty="0">
            <a:solidFill>
              <a:schemeClr val="bg1">
                <a:lumMod val="50000"/>
              </a:schemeClr>
            </a:solidFill>
          </a:endParaRPr>
        </a:p>
      </dgm:t>
    </dgm:pt>
    <dgm:pt modelId="{4641D9A5-5B94-CC43-BCCB-1D6D71FA612A}" type="parTrans" cxnId="{36FC9121-014F-CA4D-9E05-975FA338AF78}">
      <dgm:prSet/>
      <dgm:spPr/>
      <dgm:t>
        <a:bodyPr/>
        <a:lstStyle/>
        <a:p>
          <a:endParaRPr lang="fr-FR" sz="1800"/>
        </a:p>
      </dgm:t>
    </dgm:pt>
    <dgm:pt modelId="{513B7CCA-89EA-CE47-88E4-2E6DBA552466}" type="sibTrans" cxnId="{36FC9121-014F-CA4D-9E05-975FA338AF78}">
      <dgm:prSet/>
      <dgm:spPr/>
      <dgm:t>
        <a:bodyPr/>
        <a:lstStyle/>
        <a:p>
          <a:endParaRPr lang="fr-FR" sz="1800"/>
        </a:p>
      </dgm:t>
    </dgm:pt>
    <dgm:pt modelId="{426A455A-66FF-6641-810A-52C94076C08C}">
      <dgm:prSet custT="1"/>
      <dgm:spPr>
        <a:blipFill rotWithShape="0">
          <a:blip xmlns:r="http://schemas.openxmlformats.org/officeDocument/2006/relationships" r:embed="rId1"/>
          <a:stretch>
            <a:fillRect/>
          </a:stretch>
        </a:blipFill>
        <a:ln w="63500" cap="flat" cmpd="sng" algn="ctr">
          <a:noFill/>
          <a:prstDash val="dash"/>
          <a:round/>
          <a:headEnd type="none" w="med" len="med"/>
          <a:tailEnd type="none" w="med" len="med"/>
        </a:ln>
      </dgm:spPr>
      <dgm:t>
        <a:bodyPr/>
        <a:lstStyle/>
        <a:p>
          <a:endParaRPr lang="fr-FR" sz="6600" dirty="0">
            <a:solidFill>
              <a:srgbClr val="FFFF00"/>
            </a:solidFill>
          </a:endParaRPr>
        </a:p>
      </dgm:t>
    </dgm:pt>
    <dgm:pt modelId="{AB8A99CB-9A75-6647-80C4-CD876C711084}" type="sibTrans" cxnId="{946C8A2C-DD2B-E74C-872B-69764D410F95}">
      <dgm:prSet/>
      <dgm:spPr/>
      <dgm:t>
        <a:bodyPr/>
        <a:lstStyle/>
        <a:p>
          <a:endParaRPr lang="fr-FR" sz="1800"/>
        </a:p>
      </dgm:t>
    </dgm:pt>
    <dgm:pt modelId="{E33BDECA-0216-C24A-A669-93E8CBB68EFC}" type="parTrans" cxnId="{946C8A2C-DD2B-E74C-872B-69764D410F95}">
      <dgm:prSet/>
      <dgm:spPr/>
      <dgm:t>
        <a:bodyPr/>
        <a:lstStyle/>
        <a:p>
          <a:endParaRPr lang="fr-FR" sz="1800"/>
        </a:p>
      </dgm:t>
    </dgm:pt>
    <dgm:pt modelId="{822045AA-A996-9C42-BD8F-5C4EF06221A2}" type="pres">
      <dgm:prSet presAssocID="{4F14837B-445D-E74E-B947-48518186CC58}" presName="composite" presStyleCnt="0">
        <dgm:presLayoutVars>
          <dgm:chMax val="1"/>
          <dgm:dir/>
          <dgm:resizeHandles val="exact"/>
        </dgm:presLayoutVars>
      </dgm:prSet>
      <dgm:spPr/>
      <dgm:t>
        <a:bodyPr/>
        <a:lstStyle/>
        <a:p>
          <a:endParaRPr lang="fr-FR"/>
        </a:p>
      </dgm:t>
    </dgm:pt>
    <dgm:pt modelId="{0BA9EEF6-A9ED-5A44-ACB4-5CA1B6553CD1}" type="pres">
      <dgm:prSet presAssocID="{4F14837B-445D-E74E-B947-48518186CC58}" presName="radial" presStyleCnt="0">
        <dgm:presLayoutVars>
          <dgm:animLvl val="ctr"/>
        </dgm:presLayoutVars>
      </dgm:prSet>
      <dgm:spPr/>
    </dgm:pt>
    <dgm:pt modelId="{855BBAA5-53EC-184E-8B18-A93755920ABE}" type="pres">
      <dgm:prSet presAssocID="{426A455A-66FF-6641-810A-52C94076C08C}" presName="centerShape" presStyleLbl="vennNode1" presStyleIdx="0" presStyleCnt="6" custLinFactNeighborX="328" custLinFactNeighborY="-147"/>
      <dgm:spPr/>
      <dgm:t>
        <a:bodyPr/>
        <a:lstStyle/>
        <a:p>
          <a:endParaRPr lang="fr-FR"/>
        </a:p>
      </dgm:t>
    </dgm:pt>
    <dgm:pt modelId="{B475A77C-89DD-774A-BA06-D1713914AC2C}" type="pres">
      <dgm:prSet presAssocID="{754B9469-FFE7-8948-B449-603EC04A6B35}" presName="node" presStyleLbl="vennNode1" presStyleIdx="1" presStyleCnt="6" custScaleX="130558" custScaleY="130558" custRadScaleRad="100047" custRadScaleInc="-2446">
        <dgm:presLayoutVars>
          <dgm:bulletEnabled val="1"/>
        </dgm:presLayoutVars>
      </dgm:prSet>
      <dgm:spPr/>
      <dgm:t>
        <a:bodyPr/>
        <a:lstStyle/>
        <a:p>
          <a:endParaRPr lang="fr-FR"/>
        </a:p>
      </dgm:t>
    </dgm:pt>
    <dgm:pt modelId="{25EF9AC0-77D3-0547-8D66-F876285DF92E}" type="pres">
      <dgm:prSet presAssocID="{5143268F-1F7E-5C4A-9E73-6E29BE39E0B3}" presName="node" presStyleLbl="vennNode1" presStyleIdx="2" presStyleCnt="6" custScaleX="130558" custScaleY="130558">
        <dgm:presLayoutVars>
          <dgm:bulletEnabled val="1"/>
        </dgm:presLayoutVars>
      </dgm:prSet>
      <dgm:spPr/>
      <dgm:t>
        <a:bodyPr/>
        <a:lstStyle/>
        <a:p>
          <a:endParaRPr lang="fr-FR"/>
        </a:p>
      </dgm:t>
    </dgm:pt>
    <dgm:pt modelId="{656164EE-11E8-8C4D-B38C-F0C74991BEC4}" type="pres">
      <dgm:prSet presAssocID="{B2184227-C27C-9445-A6A9-9738D926E450}" presName="node" presStyleLbl="vennNode1" presStyleIdx="3" presStyleCnt="6" custScaleX="130558" custScaleY="130558">
        <dgm:presLayoutVars>
          <dgm:bulletEnabled val="1"/>
        </dgm:presLayoutVars>
      </dgm:prSet>
      <dgm:spPr/>
      <dgm:t>
        <a:bodyPr/>
        <a:lstStyle/>
        <a:p>
          <a:endParaRPr lang="fr-FR"/>
        </a:p>
      </dgm:t>
    </dgm:pt>
    <dgm:pt modelId="{36924BB6-8B4A-FB45-9080-CF806AB753DC}" type="pres">
      <dgm:prSet presAssocID="{3A96784C-257A-7C4F-B5A3-93D95A5335D2}" presName="node" presStyleLbl="vennNode1" presStyleIdx="4" presStyleCnt="6" custScaleX="130558" custScaleY="130558">
        <dgm:presLayoutVars>
          <dgm:bulletEnabled val="1"/>
        </dgm:presLayoutVars>
      </dgm:prSet>
      <dgm:spPr/>
      <dgm:t>
        <a:bodyPr/>
        <a:lstStyle/>
        <a:p>
          <a:endParaRPr lang="fr-FR"/>
        </a:p>
      </dgm:t>
    </dgm:pt>
    <dgm:pt modelId="{F93EF234-47FF-494A-AEFE-C8C98A793453}" type="pres">
      <dgm:prSet presAssocID="{4C80DF01-4DE8-7F4B-B0BD-8FF59F007914}" presName="node" presStyleLbl="vennNode1" presStyleIdx="5" presStyleCnt="6" custScaleX="130558" custScaleY="130558">
        <dgm:presLayoutVars>
          <dgm:bulletEnabled val="1"/>
        </dgm:presLayoutVars>
      </dgm:prSet>
      <dgm:spPr/>
      <dgm:t>
        <a:bodyPr/>
        <a:lstStyle/>
        <a:p>
          <a:endParaRPr lang="fr-FR"/>
        </a:p>
      </dgm:t>
    </dgm:pt>
  </dgm:ptLst>
  <dgm:cxnLst>
    <dgm:cxn modelId="{946C8A2C-DD2B-E74C-872B-69764D410F95}" srcId="{4F14837B-445D-E74E-B947-48518186CC58}" destId="{426A455A-66FF-6641-810A-52C94076C08C}" srcOrd="0" destOrd="0" parTransId="{E33BDECA-0216-C24A-A669-93E8CBB68EFC}" sibTransId="{AB8A99CB-9A75-6647-80C4-CD876C711084}"/>
    <dgm:cxn modelId="{4E86876F-0A1F-8F40-9684-8653D4A7E9C2}" srcId="{426A455A-66FF-6641-810A-52C94076C08C}" destId="{5143268F-1F7E-5C4A-9E73-6E29BE39E0B3}" srcOrd="1" destOrd="0" parTransId="{ACBAF944-39AF-C247-A626-57C49F31B553}" sibTransId="{E03A4BC9-03C0-4A47-B6CA-22E9FEC5D739}"/>
    <dgm:cxn modelId="{86377820-C365-4763-AB4B-B625BA0231EC}" type="presOf" srcId="{4C80DF01-4DE8-7F4B-B0BD-8FF59F007914}" destId="{F93EF234-47FF-494A-AEFE-C8C98A793453}" srcOrd="0" destOrd="0" presId="urn:microsoft.com/office/officeart/2005/8/layout/radial3"/>
    <dgm:cxn modelId="{FDAD5CC6-52E2-6042-9929-F947F1051E4C}" srcId="{426A455A-66FF-6641-810A-52C94076C08C}" destId="{3A96784C-257A-7C4F-B5A3-93D95A5335D2}" srcOrd="3" destOrd="0" parTransId="{5F238306-F5CA-FF48-9AF7-7F610F6C60B9}" sibTransId="{66D2FB9F-0CA2-4645-AD8C-8DC821739624}"/>
    <dgm:cxn modelId="{36FC9121-014F-CA4D-9E05-975FA338AF78}" srcId="{426A455A-66FF-6641-810A-52C94076C08C}" destId="{4C80DF01-4DE8-7F4B-B0BD-8FF59F007914}" srcOrd="4" destOrd="0" parTransId="{4641D9A5-5B94-CC43-BCCB-1D6D71FA612A}" sibTransId="{513B7CCA-89EA-CE47-88E4-2E6DBA552466}"/>
    <dgm:cxn modelId="{850086E8-6F2C-49C5-A2FB-629BEC3DD2A1}" type="presOf" srcId="{B2184227-C27C-9445-A6A9-9738D926E450}" destId="{656164EE-11E8-8C4D-B38C-F0C74991BEC4}" srcOrd="0" destOrd="0" presId="urn:microsoft.com/office/officeart/2005/8/layout/radial3"/>
    <dgm:cxn modelId="{B884FD88-94C6-9E4B-B717-267ADD9A5148}" srcId="{426A455A-66FF-6641-810A-52C94076C08C}" destId="{754B9469-FFE7-8948-B449-603EC04A6B35}" srcOrd="0" destOrd="0" parTransId="{BCBE1108-3434-2442-89EC-560AA7BAAD7B}" sibTransId="{3683C2F2-E75E-E442-B9DC-91218FA15299}"/>
    <dgm:cxn modelId="{BE8636FB-AEC3-F849-BA14-5441C667E02D}" srcId="{426A455A-66FF-6641-810A-52C94076C08C}" destId="{B2184227-C27C-9445-A6A9-9738D926E450}" srcOrd="2" destOrd="0" parTransId="{2547B019-82BC-BE41-9886-B80D4DBB2F09}" sibTransId="{53E4FA24-F954-C846-A513-6ED6706FD4EA}"/>
    <dgm:cxn modelId="{9FD14F3D-52C8-4D31-847E-8606EA21FE2A}" type="presOf" srcId="{754B9469-FFE7-8948-B449-603EC04A6B35}" destId="{B475A77C-89DD-774A-BA06-D1713914AC2C}" srcOrd="0" destOrd="0" presId="urn:microsoft.com/office/officeart/2005/8/layout/radial3"/>
    <dgm:cxn modelId="{83E56595-03D9-482E-8B38-F2ED1EB37832}" type="presOf" srcId="{426A455A-66FF-6641-810A-52C94076C08C}" destId="{855BBAA5-53EC-184E-8B18-A93755920ABE}" srcOrd="0" destOrd="0" presId="urn:microsoft.com/office/officeart/2005/8/layout/radial3"/>
    <dgm:cxn modelId="{39A77E4D-B4B2-420D-833C-230DE00C18C6}" type="presOf" srcId="{5143268F-1F7E-5C4A-9E73-6E29BE39E0B3}" destId="{25EF9AC0-77D3-0547-8D66-F876285DF92E}" srcOrd="0" destOrd="0" presId="urn:microsoft.com/office/officeart/2005/8/layout/radial3"/>
    <dgm:cxn modelId="{E67C8105-7FF1-464F-80B0-80FFAD86C717}" type="presOf" srcId="{4F14837B-445D-E74E-B947-48518186CC58}" destId="{822045AA-A996-9C42-BD8F-5C4EF06221A2}" srcOrd="0" destOrd="0" presId="urn:microsoft.com/office/officeart/2005/8/layout/radial3"/>
    <dgm:cxn modelId="{20F79D34-6B4A-435D-B530-9DDF517ADF44}" type="presOf" srcId="{3A96784C-257A-7C4F-B5A3-93D95A5335D2}" destId="{36924BB6-8B4A-FB45-9080-CF806AB753DC}" srcOrd="0" destOrd="0" presId="urn:microsoft.com/office/officeart/2005/8/layout/radial3"/>
    <dgm:cxn modelId="{7E58ED7F-E8AE-4499-AB4A-C72A0F589C01}" type="presParOf" srcId="{822045AA-A996-9C42-BD8F-5C4EF06221A2}" destId="{0BA9EEF6-A9ED-5A44-ACB4-5CA1B6553CD1}" srcOrd="0" destOrd="0" presId="urn:microsoft.com/office/officeart/2005/8/layout/radial3"/>
    <dgm:cxn modelId="{3EF6C0EE-63C2-4C12-B59C-FE3A71C93650}" type="presParOf" srcId="{0BA9EEF6-A9ED-5A44-ACB4-5CA1B6553CD1}" destId="{855BBAA5-53EC-184E-8B18-A93755920ABE}" srcOrd="0" destOrd="0" presId="urn:microsoft.com/office/officeart/2005/8/layout/radial3"/>
    <dgm:cxn modelId="{3802BD65-4B4B-4B2C-AB46-A64D4063AD64}" type="presParOf" srcId="{0BA9EEF6-A9ED-5A44-ACB4-5CA1B6553CD1}" destId="{B475A77C-89DD-774A-BA06-D1713914AC2C}" srcOrd="1" destOrd="0" presId="urn:microsoft.com/office/officeart/2005/8/layout/radial3"/>
    <dgm:cxn modelId="{3254C508-B9B0-4CD2-91D1-D86988AAE164}" type="presParOf" srcId="{0BA9EEF6-A9ED-5A44-ACB4-5CA1B6553CD1}" destId="{25EF9AC0-77D3-0547-8D66-F876285DF92E}" srcOrd="2" destOrd="0" presId="urn:microsoft.com/office/officeart/2005/8/layout/radial3"/>
    <dgm:cxn modelId="{6F90C953-8149-444F-9351-8219BFFF0D8E}" type="presParOf" srcId="{0BA9EEF6-A9ED-5A44-ACB4-5CA1B6553CD1}" destId="{656164EE-11E8-8C4D-B38C-F0C74991BEC4}" srcOrd="3" destOrd="0" presId="urn:microsoft.com/office/officeart/2005/8/layout/radial3"/>
    <dgm:cxn modelId="{4C32A85D-D19F-4360-9D2E-93F7AC30AB23}" type="presParOf" srcId="{0BA9EEF6-A9ED-5A44-ACB4-5CA1B6553CD1}" destId="{36924BB6-8B4A-FB45-9080-CF806AB753DC}" srcOrd="4" destOrd="0" presId="urn:microsoft.com/office/officeart/2005/8/layout/radial3"/>
    <dgm:cxn modelId="{AA9F9BF1-B866-455A-BE5B-6974F6017B88}" type="presParOf" srcId="{0BA9EEF6-A9ED-5A44-ACB4-5CA1B6553CD1}" destId="{F93EF234-47FF-494A-AEFE-C8C98A793453}" srcOrd="5"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14837B-445D-E74E-B947-48518186CC58}" type="doc">
      <dgm:prSet loTypeId="urn:microsoft.com/office/officeart/2005/8/layout/radial3" loCatId="relationship" qsTypeId="urn:microsoft.com/office/officeart/2005/8/quickstyle/simple1" qsCatId="simple" csTypeId="urn:microsoft.com/office/officeart/2005/8/colors/colorful1#1" csCatId="colorful" phldr="1"/>
      <dgm:spPr/>
      <dgm:t>
        <a:bodyPr/>
        <a:lstStyle/>
        <a:p>
          <a:endParaRPr lang="fr-FR"/>
        </a:p>
      </dgm:t>
    </dgm:pt>
    <dgm:pt modelId="{754B9469-FFE7-8948-B449-603EC04A6B35}">
      <dgm:prSet custT="1"/>
      <dgm:spPr>
        <a:solidFill>
          <a:schemeClr val="bg1">
            <a:lumMod val="75000"/>
            <a:alpha val="50000"/>
          </a:schemeClr>
        </a:solidFill>
        <a:ln>
          <a:noFill/>
        </a:ln>
        <a:effectLst>
          <a:outerShdw blurRad="50800" dist="38100" dir="2700000" algn="tl" rotWithShape="0">
            <a:prstClr val="black">
              <a:alpha val="40000"/>
            </a:prstClr>
          </a:outerShdw>
        </a:effectLst>
      </dgm:spPr>
      <dgm:t>
        <a:bodyPr lIns="0" tIns="0" rIns="0" bIns="0"/>
        <a:lstStyle/>
        <a:p>
          <a:r>
            <a:rPr lang="fr-FR" sz="1400" dirty="0" smtClean="0">
              <a:solidFill>
                <a:schemeClr val="bg1">
                  <a:lumMod val="50000"/>
                </a:schemeClr>
              </a:solidFill>
            </a:rPr>
            <a:t>Accès au diagnostic et aux soins précoces</a:t>
          </a:r>
          <a:endParaRPr lang="fr-FR" sz="1400" dirty="0">
            <a:solidFill>
              <a:schemeClr val="bg1">
                <a:lumMod val="50000"/>
              </a:schemeClr>
            </a:solidFill>
          </a:endParaRPr>
        </a:p>
      </dgm:t>
    </dgm:pt>
    <dgm:pt modelId="{BCBE1108-3434-2442-89EC-560AA7BAAD7B}" type="parTrans" cxnId="{B884FD88-94C6-9E4B-B717-267ADD9A5148}">
      <dgm:prSet/>
      <dgm:spPr/>
      <dgm:t>
        <a:bodyPr/>
        <a:lstStyle/>
        <a:p>
          <a:endParaRPr lang="fr-FR" sz="1800"/>
        </a:p>
      </dgm:t>
    </dgm:pt>
    <dgm:pt modelId="{3683C2F2-E75E-E442-B9DC-91218FA15299}" type="sibTrans" cxnId="{B884FD88-94C6-9E4B-B717-267ADD9A5148}">
      <dgm:prSet/>
      <dgm:spPr/>
      <dgm:t>
        <a:bodyPr/>
        <a:lstStyle/>
        <a:p>
          <a:endParaRPr lang="fr-FR" sz="1800"/>
        </a:p>
      </dgm:t>
    </dgm:pt>
    <dgm:pt modelId="{5143268F-1F7E-5C4A-9E73-6E29BE39E0B3}">
      <dgm:prSet custT="1"/>
      <dgm:spPr>
        <a:solidFill>
          <a:srgbClr val="CC99FF">
            <a:alpha val="49804"/>
          </a:srgbClr>
        </a:solidFill>
        <a:ln>
          <a:solidFill>
            <a:schemeClr val="accent2"/>
          </a:solidFill>
        </a:ln>
        <a:effectLst>
          <a:outerShdw blurRad="50800" dist="38100" dir="2700000" algn="tl" rotWithShape="0">
            <a:prstClr val="black">
              <a:alpha val="40000"/>
            </a:prstClr>
          </a:outerShdw>
        </a:effectLst>
      </dgm:spPr>
      <dgm:t>
        <a:bodyPr lIns="0" tIns="0" rIns="0" bIns="0"/>
        <a:lstStyle/>
        <a:p>
          <a:r>
            <a:rPr lang="fr-FR" sz="1200" dirty="0" smtClean="0"/>
            <a:t>Situations inadéquates</a:t>
          </a:r>
          <a:endParaRPr lang="fr-FR" sz="1200" dirty="0"/>
        </a:p>
      </dgm:t>
    </dgm:pt>
    <dgm:pt modelId="{ACBAF944-39AF-C247-A626-57C49F31B553}" type="parTrans" cxnId="{4E86876F-0A1F-8F40-9684-8653D4A7E9C2}">
      <dgm:prSet/>
      <dgm:spPr/>
      <dgm:t>
        <a:bodyPr/>
        <a:lstStyle/>
        <a:p>
          <a:endParaRPr lang="fr-FR" sz="1800"/>
        </a:p>
      </dgm:t>
    </dgm:pt>
    <dgm:pt modelId="{E03A4BC9-03C0-4A47-B6CA-22E9FEC5D739}" type="sibTrans" cxnId="{4E86876F-0A1F-8F40-9684-8653D4A7E9C2}">
      <dgm:prSet/>
      <dgm:spPr/>
      <dgm:t>
        <a:bodyPr/>
        <a:lstStyle/>
        <a:p>
          <a:endParaRPr lang="fr-FR" sz="1800"/>
        </a:p>
      </dgm:t>
    </dgm:pt>
    <dgm:pt modelId="{B2184227-C27C-9445-A6A9-9738D926E450}">
      <dgm:prSet custT="1"/>
      <dgm:spPr>
        <a:solidFill>
          <a:schemeClr val="bg1">
            <a:lumMod val="75000"/>
            <a:alpha val="50000"/>
          </a:schemeClr>
        </a:solidFill>
        <a:ln>
          <a:noFill/>
        </a:ln>
        <a:effectLst>
          <a:outerShdw blurRad="50800" dist="38100" dir="2700000" algn="tl" rotWithShape="0">
            <a:prstClr val="black">
              <a:alpha val="40000"/>
            </a:prstClr>
          </a:outerShdw>
        </a:effectLst>
      </dgm:spPr>
      <dgm:t>
        <a:bodyPr lIns="0" tIns="0" rIns="0" bIns="0"/>
        <a:lstStyle/>
        <a:p>
          <a:r>
            <a:rPr lang="fr-FR" sz="1400" dirty="0" smtClean="0">
              <a:solidFill>
                <a:schemeClr val="bg1">
                  <a:lumMod val="50000"/>
                </a:schemeClr>
              </a:solidFill>
            </a:rPr>
            <a:t>Accès aux accompagnements sociaux  et médico-sociaux</a:t>
          </a:r>
          <a:endParaRPr lang="fr-FR" sz="1400" dirty="0">
            <a:solidFill>
              <a:schemeClr val="bg1">
                <a:lumMod val="50000"/>
              </a:schemeClr>
            </a:solidFill>
          </a:endParaRPr>
        </a:p>
      </dgm:t>
    </dgm:pt>
    <dgm:pt modelId="{2547B019-82BC-BE41-9886-B80D4DBB2F09}" type="parTrans" cxnId="{BE8636FB-AEC3-F849-BA14-5441C667E02D}">
      <dgm:prSet/>
      <dgm:spPr/>
      <dgm:t>
        <a:bodyPr/>
        <a:lstStyle/>
        <a:p>
          <a:endParaRPr lang="fr-FR" sz="1800"/>
        </a:p>
      </dgm:t>
    </dgm:pt>
    <dgm:pt modelId="{53E4FA24-F954-C846-A513-6ED6706FD4EA}" type="sibTrans" cxnId="{BE8636FB-AEC3-F849-BA14-5441C667E02D}">
      <dgm:prSet/>
      <dgm:spPr/>
      <dgm:t>
        <a:bodyPr/>
        <a:lstStyle/>
        <a:p>
          <a:endParaRPr lang="fr-FR" sz="1800"/>
        </a:p>
      </dgm:t>
    </dgm:pt>
    <dgm:pt modelId="{3A96784C-257A-7C4F-B5A3-93D95A5335D2}">
      <dgm:prSet custT="1"/>
      <dgm:spPr>
        <a:solidFill>
          <a:schemeClr val="bg1">
            <a:lumMod val="75000"/>
            <a:alpha val="50000"/>
          </a:schemeClr>
        </a:solidFill>
        <a:ln>
          <a:noFill/>
        </a:ln>
        <a:effectLst>
          <a:outerShdw blurRad="50800" dist="38100" dir="2700000" algn="tl" rotWithShape="0">
            <a:prstClr val="black">
              <a:alpha val="40000"/>
            </a:prstClr>
          </a:outerShdw>
        </a:effectLst>
      </dgm:spPr>
      <dgm:t>
        <a:bodyPr lIns="0" tIns="0" rIns="0" bIns="0"/>
        <a:lstStyle/>
        <a:p>
          <a:r>
            <a:rPr lang="fr-FR" sz="1400" dirty="0" smtClean="0">
              <a:solidFill>
                <a:schemeClr val="bg1">
                  <a:lumMod val="50000"/>
                </a:schemeClr>
              </a:solidFill>
            </a:rPr>
            <a:t>Accès aux soins somatiques</a:t>
          </a:r>
          <a:endParaRPr lang="fr-FR" sz="1400" dirty="0">
            <a:solidFill>
              <a:schemeClr val="bg1">
                <a:lumMod val="50000"/>
              </a:schemeClr>
            </a:solidFill>
          </a:endParaRPr>
        </a:p>
      </dgm:t>
    </dgm:pt>
    <dgm:pt modelId="{5F238306-F5CA-FF48-9AF7-7F610F6C60B9}" type="parTrans" cxnId="{FDAD5CC6-52E2-6042-9929-F947F1051E4C}">
      <dgm:prSet/>
      <dgm:spPr/>
      <dgm:t>
        <a:bodyPr/>
        <a:lstStyle/>
        <a:p>
          <a:endParaRPr lang="fr-FR" sz="1800"/>
        </a:p>
      </dgm:t>
    </dgm:pt>
    <dgm:pt modelId="{66D2FB9F-0CA2-4645-AD8C-8DC821739624}" type="sibTrans" cxnId="{FDAD5CC6-52E2-6042-9929-F947F1051E4C}">
      <dgm:prSet/>
      <dgm:spPr/>
      <dgm:t>
        <a:bodyPr/>
        <a:lstStyle/>
        <a:p>
          <a:endParaRPr lang="fr-FR" sz="1800"/>
        </a:p>
      </dgm:t>
    </dgm:pt>
    <dgm:pt modelId="{4C80DF01-4DE8-7F4B-B0BD-8FF59F007914}">
      <dgm:prSet custT="1"/>
      <dgm:spPr>
        <a:solidFill>
          <a:schemeClr val="bg1">
            <a:lumMod val="75000"/>
            <a:alpha val="50000"/>
          </a:schemeClr>
        </a:solidFill>
        <a:ln>
          <a:noFill/>
        </a:ln>
        <a:effectLst>
          <a:outerShdw blurRad="50800" dist="38100" dir="2700000" algn="tl" rotWithShape="0">
            <a:prstClr val="black">
              <a:alpha val="40000"/>
            </a:prstClr>
          </a:outerShdw>
        </a:effectLst>
      </dgm:spPr>
      <dgm:t>
        <a:bodyPr lIns="0" tIns="0" rIns="0" bIns="0"/>
        <a:lstStyle/>
        <a:p>
          <a:r>
            <a:rPr lang="fr-FR" sz="1400" dirty="0" smtClean="0">
              <a:solidFill>
                <a:schemeClr val="bg1">
                  <a:lumMod val="50000"/>
                </a:schemeClr>
              </a:solidFill>
            </a:rPr>
            <a:t>Prévention et gestion des situations </a:t>
          </a:r>
          <a:br>
            <a:rPr lang="fr-FR" sz="1400" dirty="0" smtClean="0">
              <a:solidFill>
                <a:schemeClr val="bg1">
                  <a:lumMod val="50000"/>
                </a:schemeClr>
              </a:solidFill>
            </a:rPr>
          </a:br>
          <a:r>
            <a:rPr lang="fr-FR" sz="1400" dirty="0" smtClean="0">
              <a:solidFill>
                <a:schemeClr val="bg1">
                  <a:lumMod val="50000"/>
                </a:schemeClr>
              </a:solidFill>
            </a:rPr>
            <a:t>de crise</a:t>
          </a:r>
          <a:endParaRPr lang="fr-FR" sz="1400" dirty="0">
            <a:solidFill>
              <a:schemeClr val="bg1">
                <a:lumMod val="50000"/>
              </a:schemeClr>
            </a:solidFill>
          </a:endParaRPr>
        </a:p>
      </dgm:t>
    </dgm:pt>
    <dgm:pt modelId="{4641D9A5-5B94-CC43-BCCB-1D6D71FA612A}" type="parTrans" cxnId="{36FC9121-014F-CA4D-9E05-975FA338AF78}">
      <dgm:prSet/>
      <dgm:spPr/>
      <dgm:t>
        <a:bodyPr/>
        <a:lstStyle/>
        <a:p>
          <a:endParaRPr lang="fr-FR" sz="1800"/>
        </a:p>
      </dgm:t>
    </dgm:pt>
    <dgm:pt modelId="{513B7CCA-89EA-CE47-88E4-2E6DBA552466}" type="sibTrans" cxnId="{36FC9121-014F-CA4D-9E05-975FA338AF78}">
      <dgm:prSet/>
      <dgm:spPr/>
      <dgm:t>
        <a:bodyPr/>
        <a:lstStyle/>
        <a:p>
          <a:endParaRPr lang="fr-FR" sz="1800"/>
        </a:p>
      </dgm:t>
    </dgm:pt>
    <dgm:pt modelId="{426A455A-66FF-6641-810A-52C94076C08C}">
      <dgm:prSet custT="1"/>
      <dgm:spPr>
        <a:blipFill rotWithShape="0">
          <a:blip xmlns:r="http://schemas.openxmlformats.org/officeDocument/2006/relationships" r:embed="rId1"/>
          <a:stretch>
            <a:fillRect/>
          </a:stretch>
        </a:blipFill>
        <a:ln w="63500" cap="flat" cmpd="sng" algn="ctr">
          <a:noFill/>
          <a:prstDash val="dash"/>
          <a:round/>
          <a:headEnd type="none" w="med" len="med"/>
          <a:tailEnd type="none" w="med" len="med"/>
        </a:ln>
      </dgm:spPr>
      <dgm:t>
        <a:bodyPr/>
        <a:lstStyle/>
        <a:p>
          <a:endParaRPr lang="fr-FR" sz="6600" dirty="0">
            <a:solidFill>
              <a:srgbClr val="02375E"/>
            </a:solidFill>
          </a:endParaRPr>
        </a:p>
      </dgm:t>
    </dgm:pt>
    <dgm:pt modelId="{AB8A99CB-9A75-6647-80C4-CD876C711084}" type="sibTrans" cxnId="{946C8A2C-DD2B-E74C-872B-69764D410F95}">
      <dgm:prSet/>
      <dgm:spPr/>
      <dgm:t>
        <a:bodyPr/>
        <a:lstStyle/>
        <a:p>
          <a:endParaRPr lang="fr-FR" sz="1800"/>
        </a:p>
      </dgm:t>
    </dgm:pt>
    <dgm:pt modelId="{E33BDECA-0216-C24A-A669-93E8CBB68EFC}" type="parTrans" cxnId="{946C8A2C-DD2B-E74C-872B-69764D410F95}">
      <dgm:prSet/>
      <dgm:spPr/>
      <dgm:t>
        <a:bodyPr/>
        <a:lstStyle/>
        <a:p>
          <a:endParaRPr lang="fr-FR" sz="1800"/>
        </a:p>
      </dgm:t>
    </dgm:pt>
    <dgm:pt modelId="{822045AA-A996-9C42-BD8F-5C4EF06221A2}" type="pres">
      <dgm:prSet presAssocID="{4F14837B-445D-E74E-B947-48518186CC58}" presName="composite" presStyleCnt="0">
        <dgm:presLayoutVars>
          <dgm:chMax val="1"/>
          <dgm:dir/>
          <dgm:resizeHandles val="exact"/>
        </dgm:presLayoutVars>
      </dgm:prSet>
      <dgm:spPr/>
      <dgm:t>
        <a:bodyPr/>
        <a:lstStyle/>
        <a:p>
          <a:endParaRPr lang="fr-FR"/>
        </a:p>
      </dgm:t>
    </dgm:pt>
    <dgm:pt modelId="{0BA9EEF6-A9ED-5A44-ACB4-5CA1B6553CD1}" type="pres">
      <dgm:prSet presAssocID="{4F14837B-445D-E74E-B947-48518186CC58}" presName="radial" presStyleCnt="0">
        <dgm:presLayoutVars>
          <dgm:animLvl val="ctr"/>
        </dgm:presLayoutVars>
      </dgm:prSet>
      <dgm:spPr/>
    </dgm:pt>
    <dgm:pt modelId="{855BBAA5-53EC-184E-8B18-A93755920ABE}" type="pres">
      <dgm:prSet presAssocID="{426A455A-66FF-6641-810A-52C94076C08C}" presName="centerShape" presStyleLbl="vennNode1" presStyleIdx="0" presStyleCnt="6" custLinFactNeighborX="1153" custLinFactNeighborY="-769"/>
      <dgm:spPr/>
      <dgm:t>
        <a:bodyPr/>
        <a:lstStyle/>
        <a:p>
          <a:endParaRPr lang="fr-FR"/>
        </a:p>
      </dgm:t>
    </dgm:pt>
    <dgm:pt modelId="{B475A77C-89DD-774A-BA06-D1713914AC2C}" type="pres">
      <dgm:prSet presAssocID="{754B9469-FFE7-8948-B449-603EC04A6B35}" presName="node" presStyleLbl="vennNode1" presStyleIdx="1" presStyleCnt="6" custScaleX="130558" custScaleY="130558">
        <dgm:presLayoutVars>
          <dgm:bulletEnabled val="1"/>
        </dgm:presLayoutVars>
      </dgm:prSet>
      <dgm:spPr/>
      <dgm:t>
        <a:bodyPr/>
        <a:lstStyle/>
        <a:p>
          <a:endParaRPr lang="fr-FR"/>
        </a:p>
      </dgm:t>
    </dgm:pt>
    <dgm:pt modelId="{25EF9AC0-77D3-0547-8D66-F876285DF92E}" type="pres">
      <dgm:prSet presAssocID="{5143268F-1F7E-5C4A-9E73-6E29BE39E0B3}" presName="node" presStyleLbl="vennNode1" presStyleIdx="2" presStyleCnt="6" custScaleX="130558" custScaleY="130558">
        <dgm:presLayoutVars>
          <dgm:bulletEnabled val="1"/>
        </dgm:presLayoutVars>
      </dgm:prSet>
      <dgm:spPr/>
      <dgm:t>
        <a:bodyPr/>
        <a:lstStyle/>
        <a:p>
          <a:endParaRPr lang="fr-FR"/>
        </a:p>
      </dgm:t>
    </dgm:pt>
    <dgm:pt modelId="{656164EE-11E8-8C4D-B38C-F0C74991BEC4}" type="pres">
      <dgm:prSet presAssocID="{B2184227-C27C-9445-A6A9-9738D926E450}" presName="node" presStyleLbl="vennNode1" presStyleIdx="3" presStyleCnt="6" custScaleX="130558" custScaleY="130558">
        <dgm:presLayoutVars>
          <dgm:bulletEnabled val="1"/>
        </dgm:presLayoutVars>
      </dgm:prSet>
      <dgm:spPr/>
      <dgm:t>
        <a:bodyPr/>
        <a:lstStyle/>
        <a:p>
          <a:endParaRPr lang="fr-FR"/>
        </a:p>
      </dgm:t>
    </dgm:pt>
    <dgm:pt modelId="{36924BB6-8B4A-FB45-9080-CF806AB753DC}" type="pres">
      <dgm:prSet presAssocID="{3A96784C-257A-7C4F-B5A3-93D95A5335D2}" presName="node" presStyleLbl="vennNode1" presStyleIdx="4" presStyleCnt="6" custScaleX="130558" custScaleY="130558">
        <dgm:presLayoutVars>
          <dgm:bulletEnabled val="1"/>
        </dgm:presLayoutVars>
      </dgm:prSet>
      <dgm:spPr/>
      <dgm:t>
        <a:bodyPr/>
        <a:lstStyle/>
        <a:p>
          <a:endParaRPr lang="fr-FR"/>
        </a:p>
      </dgm:t>
    </dgm:pt>
    <dgm:pt modelId="{F93EF234-47FF-494A-AEFE-C8C98A793453}" type="pres">
      <dgm:prSet presAssocID="{4C80DF01-4DE8-7F4B-B0BD-8FF59F007914}" presName="node" presStyleLbl="vennNode1" presStyleIdx="5" presStyleCnt="6" custScaleX="130558" custScaleY="130558">
        <dgm:presLayoutVars>
          <dgm:bulletEnabled val="1"/>
        </dgm:presLayoutVars>
      </dgm:prSet>
      <dgm:spPr/>
      <dgm:t>
        <a:bodyPr/>
        <a:lstStyle/>
        <a:p>
          <a:endParaRPr lang="fr-FR"/>
        </a:p>
      </dgm:t>
    </dgm:pt>
  </dgm:ptLst>
  <dgm:cxnLst>
    <dgm:cxn modelId="{4E61A7BA-BC09-49EB-806D-8BB5A323F8AB}" type="presOf" srcId="{4C80DF01-4DE8-7F4B-B0BD-8FF59F007914}" destId="{F93EF234-47FF-494A-AEFE-C8C98A793453}" srcOrd="0" destOrd="0" presId="urn:microsoft.com/office/officeart/2005/8/layout/radial3"/>
    <dgm:cxn modelId="{946C8A2C-DD2B-E74C-872B-69764D410F95}" srcId="{4F14837B-445D-E74E-B947-48518186CC58}" destId="{426A455A-66FF-6641-810A-52C94076C08C}" srcOrd="0" destOrd="0" parTransId="{E33BDECA-0216-C24A-A669-93E8CBB68EFC}" sibTransId="{AB8A99CB-9A75-6647-80C4-CD876C711084}"/>
    <dgm:cxn modelId="{98462113-18CF-4D3E-857D-CAD17144AF2E}" type="presOf" srcId="{754B9469-FFE7-8948-B449-603EC04A6B35}" destId="{B475A77C-89DD-774A-BA06-D1713914AC2C}" srcOrd="0" destOrd="0" presId="urn:microsoft.com/office/officeart/2005/8/layout/radial3"/>
    <dgm:cxn modelId="{4E86876F-0A1F-8F40-9684-8653D4A7E9C2}" srcId="{426A455A-66FF-6641-810A-52C94076C08C}" destId="{5143268F-1F7E-5C4A-9E73-6E29BE39E0B3}" srcOrd="1" destOrd="0" parTransId="{ACBAF944-39AF-C247-A626-57C49F31B553}" sibTransId="{E03A4BC9-03C0-4A47-B6CA-22E9FEC5D739}"/>
    <dgm:cxn modelId="{FDAD5CC6-52E2-6042-9929-F947F1051E4C}" srcId="{426A455A-66FF-6641-810A-52C94076C08C}" destId="{3A96784C-257A-7C4F-B5A3-93D95A5335D2}" srcOrd="3" destOrd="0" parTransId="{5F238306-F5CA-FF48-9AF7-7F610F6C60B9}" sibTransId="{66D2FB9F-0CA2-4645-AD8C-8DC821739624}"/>
    <dgm:cxn modelId="{380A2F5A-C87C-4CAD-99E8-F843A5BB9189}" type="presOf" srcId="{B2184227-C27C-9445-A6A9-9738D926E450}" destId="{656164EE-11E8-8C4D-B38C-F0C74991BEC4}" srcOrd="0" destOrd="0" presId="urn:microsoft.com/office/officeart/2005/8/layout/radial3"/>
    <dgm:cxn modelId="{36FC9121-014F-CA4D-9E05-975FA338AF78}" srcId="{426A455A-66FF-6641-810A-52C94076C08C}" destId="{4C80DF01-4DE8-7F4B-B0BD-8FF59F007914}" srcOrd="4" destOrd="0" parTransId="{4641D9A5-5B94-CC43-BCCB-1D6D71FA612A}" sibTransId="{513B7CCA-89EA-CE47-88E4-2E6DBA552466}"/>
    <dgm:cxn modelId="{D0DD7582-74DB-402A-88FF-711CE11F06EA}" type="presOf" srcId="{426A455A-66FF-6641-810A-52C94076C08C}" destId="{855BBAA5-53EC-184E-8B18-A93755920ABE}" srcOrd="0" destOrd="0" presId="urn:microsoft.com/office/officeart/2005/8/layout/radial3"/>
    <dgm:cxn modelId="{BE8636FB-AEC3-F849-BA14-5441C667E02D}" srcId="{426A455A-66FF-6641-810A-52C94076C08C}" destId="{B2184227-C27C-9445-A6A9-9738D926E450}" srcOrd="2" destOrd="0" parTransId="{2547B019-82BC-BE41-9886-B80D4DBB2F09}" sibTransId="{53E4FA24-F954-C846-A513-6ED6706FD4EA}"/>
    <dgm:cxn modelId="{B884FD88-94C6-9E4B-B717-267ADD9A5148}" srcId="{426A455A-66FF-6641-810A-52C94076C08C}" destId="{754B9469-FFE7-8948-B449-603EC04A6B35}" srcOrd="0" destOrd="0" parTransId="{BCBE1108-3434-2442-89EC-560AA7BAAD7B}" sibTransId="{3683C2F2-E75E-E442-B9DC-91218FA15299}"/>
    <dgm:cxn modelId="{1D349CE8-6FF7-48DC-931A-02486B71180B}" type="presOf" srcId="{3A96784C-257A-7C4F-B5A3-93D95A5335D2}" destId="{36924BB6-8B4A-FB45-9080-CF806AB753DC}" srcOrd="0" destOrd="0" presId="urn:microsoft.com/office/officeart/2005/8/layout/radial3"/>
    <dgm:cxn modelId="{8B098AB8-9937-451C-AD60-D06CF1624C6B}" type="presOf" srcId="{5143268F-1F7E-5C4A-9E73-6E29BE39E0B3}" destId="{25EF9AC0-77D3-0547-8D66-F876285DF92E}" srcOrd="0" destOrd="0" presId="urn:microsoft.com/office/officeart/2005/8/layout/radial3"/>
    <dgm:cxn modelId="{64B1FDF9-D38C-4964-BC9C-BCCED315AA46}" type="presOf" srcId="{4F14837B-445D-E74E-B947-48518186CC58}" destId="{822045AA-A996-9C42-BD8F-5C4EF06221A2}" srcOrd="0" destOrd="0" presId="urn:microsoft.com/office/officeart/2005/8/layout/radial3"/>
    <dgm:cxn modelId="{49EB2127-FF36-4E75-853C-03414E5A96D6}" type="presParOf" srcId="{822045AA-A996-9C42-BD8F-5C4EF06221A2}" destId="{0BA9EEF6-A9ED-5A44-ACB4-5CA1B6553CD1}" srcOrd="0" destOrd="0" presId="urn:microsoft.com/office/officeart/2005/8/layout/radial3"/>
    <dgm:cxn modelId="{14692FF1-1DEC-4ABC-903F-8220F462E00F}" type="presParOf" srcId="{0BA9EEF6-A9ED-5A44-ACB4-5CA1B6553CD1}" destId="{855BBAA5-53EC-184E-8B18-A93755920ABE}" srcOrd="0" destOrd="0" presId="urn:microsoft.com/office/officeart/2005/8/layout/radial3"/>
    <dgm:cxn modelId="{49ECDC52-0932-4012-9807-291DBAB9D455}" type="presParOf" srcId="{0BA9EEF6-A9ED-5A44-ACB4-5CA1B6553CD1}" destId="{B475A77C-89DD-774A-BA06-D1713914AC2C}" srcOrd="1" destOrd="0" presId="urn:microsoft.com/office/officeart/2005/8/layout/radial3"/>
    <dgm:cxn modelId="{269F773F-0443-4EAE-83D8-4235ED063521}" type="presParOf" srcId="{0BA9EEF6-A9ED-5A44-ACB4-5CA1B6553CD1}" destId="{25EF9AC0-77D3-0547-8D66-F876285DF92E}" srcOrd="2" destOrd="0" presId="urn:microsoft.com/office/officeart/2005/8/layout/radial3"/>
    <dgm:cxn modelId="{2C49BEB4-C0A4-4A0E-A75F-48E86A58A13D}" type="presParOf" srcId="{0BA9EEF6-A9ED-5A44-ACB4-5CA1B6553CD1}" destId="{656164EE-11E8-8C4D-B38C-F0C74991BEC4}" srcOrd="3" destOrd="0" presId="urn:microsoft.com/office/officeart/2005/8/layout/radial3"/>
    <dgm:cxn modelId="{6EC134B3-5A36-4711-9E08-AF2859853B87}" type="presParOf" srcId="{0BA9EEF6-A9ED-5A44-ACB4-5CA1B6553CD1}" destId="{36924BB6-8B4A-FB45-9080-CF806AB753DC}" srcOrd="4" destOrd="0" presId="urn:microsoft.com/office/officeart/2005/8/layout/radial3"/>
    <dgm:cxn modelId="{A85FBE5B-266A-4AA0-8779-958F8A25D6A8}" type="presParOf" srcId="{0BA9EEF6-A9ED-5A44-ACB4-5CA1B6553CD1}" destId="{F93EF234-47FF-494A-AEFE-C8C98A793453}"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14837B-445D-E74E-B947-48518186CC58}" type="doc">
      <dgm:prSet loTypeId="urn:microsoft.com/office/officeart/2005/8/layout/radial3" loCatId="relationship" qsTypeId="urn:microsoft.com/office/officeart/2005/8/quickstyle/simple1" qsCatId="simple" csTypeId="urn:microsoft.com/office/officeart/2005/8/colors/colorful1#1" csCatId="colorful" phldr="1"/>
      <dgm:spPr/>
      <dgm:t>
        <a:bodyPr/>
        <a:lstStyle/>
        <a:p>
          <a:endParaRPr lang="fr-FR"/>
        </a:p>
      </dgm:t>
    </dgm:pt>
    <dgm:pt modelId="{754B9469-FFE7-8948-B449-603EC04A6B35}">
      <dgm:prSet custT="1"/>
      <dgm:spPr>
        <a:solidFill>
          <a:schemeClr val="bg1">
            <a:lumMod val="95000"/>
            <a:alpha val="50000"/>
          </a:schemeClr>
        </a:solidFill>
        <a:ln>
          <a:noFill/>
        </a:ln>
        <a:effectLst>
          <a:outerShdw blurRad="50800" dist="38100" dir="2700000" algn="tl" rotWithShape="0">
            <a:prstClr val="black">
              <a:alpha val="40000"/>
            </a:prstClr>
          </a:outerShdw>
        </a:effectLst>
      </dgm:spPr>
      <dgm:t>
        <a:bodyPr lIns="0" tIns="0" rIns="0" bIns="0"/>
        <a:lstStyle/>
        <a:p>
          <a:r>
            <a:rPr lang="fr-FR" sz="1400" dirty="0" smtClean="0">
              <a:solidFill>
                <a:schemeClr val="bg1">
                  <a:lumMod val="50000"/>
                </a:schemeClr>
              </a:solidFill>
            </a:rPr>
            <a:t>Accès au diagnostic et aux soins précoces</a:t>
          </a:r>
          <a:endParaRPr lang="fr-FR" sz="1400" dirty="0">
            <a:solidFill>
              <a:schemeClr val="bg1">
                <a:lumMod val="50000"/>
              </a:schemeClr>
            </a:solidFill>
          </a:endParaRPr>
        </a:p>
      </dgm:t>
    </dgm:pt>
    <dgm:pt modelId="{BCBE1108-3434-2442-89EC-560AA7BAAD7B}" type="parTrans" cxnId="{B884FD88-94C6-9E4B-B717-267ADD9A5148}">
      <dgm:prSet/>
      <dgm:spPr/>
      <dgm:t>
        <a:bodyPr/>
        <a:lstStyle/>
        <a:p>
          <a:endParaRPr lang="fr-FR" sz="1800"/>
        </a:p>
      </dgm:t>
    </dgm:pt>
    <dgm:pt modelId="{3683C2F2-E75E-E442-B9DC-91218FA15299}" type="sibTrans" cxnId="{B884FD88-94C6-9E4B-B717-267ADD9A5148}">
      <dgm:prSet/>
      <dgm:spPr/>
      <dgm:t>
        <a:bodyPr/>
        <a:lstStyle/>
        <a:p>
          <a:endParaRPr lang="fr-FR" sz="1800"/>
        </a:p>
      </dgm:t>
    </dgm:pt>
    <dgm:pt modelId="{5143268F-1F7E-5C4A-9E73-6E29BE39E0B3}">
      <dgm:prSet custT="1"/>
      <dgm:spPr>
        <a:solidFill>
          <a:schemeClr val="bg1">
            <a:lumMod val="95000"/>
            <a:alpha val="50000"/>
          </a:schemeClr>
        </a:solidFill>
        <a:ln>
          <a:noFill/>
        </a:ln>
        <a:effectLst>
          <a:outerShdw blurRad="50800" dist="38100" dir="2700000" algn="tl" rotWithShape="0">
            <a:prstClr val="black">
              <a:alpha val="40000"/>
            </a:prstClr>
          </a:outerShdw>
        </a:effectLst>
      </dgm:spPr>
      <dgm:t>
        <a:bodyPr lIns="0" tIns="0" rIns="0" bIns="0"/>
        <a:lstStyle/>
        <a:p>
          <a:r>
            <a:rPr lang="fr-FR" sz="1200" dirty="0" smtClean="0">
              <a:solidFill>
                <a:schemeClr val="bg1">
                  <a:lumMod val="50000"/>
                </a:schemeClr>
              </a:solidFill>
            </a:rPr>
            <a:t>Situations inadéquates</a:t>
          </a:r>
          <a:endParaRPr lang="fr-FR" sz="1200" dirty="0">
            <a:solidFill>
              <a:schemeClr val="bg1">
                <a:lumMod val="50000"/>
              </a:schemeClr>
            </a:solidFill>
          </a:endParaRPr>
        </a:p>
      </dgm:t>
    </dgm:pt>
    <dgm:pt modelId="{ACBAF944-39AF-C247-A626-57C49F31B553}" type="parTrans" cxnId="{4E86876F-0A1F-8F40-9684-8653D4A7E9C2}">
      <dgm:prSet/>
      <dgm:spPr/>
      <dgm:t>
        <a:bodyPr/>
        <a:lstStyle/>
        <a:p>
          <a:endParaRPr lang="fr-FR" sz="1800"/>
        </a:p>
      </dgm:t>
    </dgm:pt>
    <dgm:pt modelId="{E03A4BC9-03C0-4A47-B6CA-22E9FEC5D739}" type="sibTrans" cxnId="{4E86876F-0A1F-8F40-9684-8653D4A7E9C2}">
      <dgm:prSet/>
      <dgm:spPr/>
      <dgm:t>
        <a:bodyPr/>
        <a:lstStyle/>
        <a:p>
          <a:endParaRPr lang="fr-FR" sz="1800"/>
        </a:p>
      </dgm:t>
    </dgm:pt>
    <dgm:pt modelId="{B2184227-C27C-9445-A6A9-9738D926E450}">
      <dgm:prSet custT="1"/>
      <dgm:spPr>
        <a:solidFill>
          <a:srgbClr val="00B0F0">
            <a:alpha val="50000"/>
          </a:srgbClr>
        </a:solidFill>
        <a:ln>
          <a:solidFill>
            <a:schemeClr val="accent2"/>
          </a:solidFill>
        </a:ln>
      </dgm:spPr>
      <dgm:t>
        <a:bodyPr lIns="0" tIns="0" rIns="0" bIns="0"/>
        <a:lstStyle/>
        <a:p>
          <a:r>
            <a:rPr lang="fr-FR" sz="1400" dirty="0" smtClean="0"/>
            <a:t>Accès aux accompagnements sociaux  et médico-sociaux</a:t>
          </a:r>
          <a:endParaRPr lang="fr-FR" sz="1400" dirty="0"/>
        </a:p>
      </dgm:t>
    </dgm:pt>
    <dgm:pt modelId="{2547B019-82BC-BE41-9886-B80D4DBB2F09}" type="parTrans" cxnId="{BE8636FB-AEC3-F849-BA14-5441C667E02D}">
      <dgm:prSet/>
      <dgm:spPr/>
      <dgm:t>
        <a:bodyPr/>
        <a:lstStyle/>
        <a:p>
          <a:endParaRPr lang="fr-FR" sz="1800"/>
        </a:p>
      </dgm:t>
    </dgm:pt>
    <dgm:pt modelId="{53E4FA24-F954-C846-A513-6ED6706FD4EA}" type="sibTrans" cxnId="{BE8636FB-AEC3-F849-BA14-5441C667E02D}">
      <dgm:prSet/>
      <dgm:spPr/>
      <dgm:t>
        <a:bodyPr/>
        <a:lstStyle/>
        <a:p>
          <a:endParaRPr lang="fr-FR" sz="1800"/>
        </a:p>
      </dgm:t>
    </dgm:pt>
    <dgm:pt modelId="{3A96784C-257A-7C4F-B5A3-93D95A5335D2}">
      <dgm:prSet custT="1"/>
      <dgm:spPr>
        <a:solidFill>
          <a:schemeClr val="bg1">
            <a:lumMod val="95000"/>
            <a:alpha val="50000"/>
          </a:schemeClr>
        </a:solidFill>
        <a:ln>
          <a:noFill/>
        </a:ln>
        <a:effectLst>
          <a:outerShdw blurRad="50800" dist="38100" dir="2700000" algn="tl" rotWithShape="0">
            <a:prstClr val="black">
              <a:alpha val="40000"/>
            </a:prstClr>
          </a:outerShdw>
        </a:effectLst>
      </dgm:spPr>
      <dgm:t>
        <a:bodyPr lIns="0" tIns="0" rIns="0" bIns="0"/>
        <a:lstStyle/>
        <a:p>
          <a:r>
            <a:rPr lang="fr-FR" sz="1400" dirty="0" smtClean="0">
              <a:solidFill>
                <a:schemeClr val="bg1">
                  <a:lumMod val="50000"/>
                </a:schemeClr>
              </a:solidFill>
            </a:rPr>
            <a:t>Accès aux soins somatiques</a:t>
          </a:r>
          <a:endParaRPr lang="fr-FR" sz="1400" dirty="0">
            <a:solidFill>
              <a:schemeClr val="bg1">
                <a:lumMod val="50000"/>
              </a:schemeClr>
            </a:solidFill>
          </a:endParaRPr>
        </a:p>
      </dgm:t>
    </dgm:pt>
    <dgm:pt modelId="{5F238306-F5CA-FF48-9AF7-7F610F6C60B9}" type="parTrans" cxnId="{FDAD5CC6-52E2-6042-9929-F947F1051E4C}">
      <dgm:prSet/>
      <dgm:spPr/>
      <dgm:t>
        <a:bodyPr/>
        <a:lstStyle/>
        <a:p>
          <a:endParaRPr lang="fr-FR" sz="1800"/>
        </a:p>
      </dgm:t>
    </dgm:pt>
    <dgm:pt modelId="{66D2FB9F-0CA2-4645-AD8C-8DC821739624}" type="sibTrans" cxnId="{FDAD5CC6-52E2-6042-9929-F947F1051E4C}">
      <dgm:prSet/>
      <dgm:spPr/>
      <dgm:t>
        <a:bodyPr/>
        <a:lstStyle/>
        <a:p>
          <a:endParaRPr lang="fr-FR" sz="1800"/>
        </a:p>
      </dgm:t>
    </dgm:pt>
    <dgm:pt modelId="{4C80DF01-4DE8-7F4B-B0BD-8FF59F007914}">
      <dgm:prSet custT="1"/>
      <dgm:spPr>
        <a:solidFill>
          <a:schemeClr val="bg1">
            <a:lumMod val="95000"/>
            <a:alpha val="50000"/>
          </a:schemeClr>
        </a:solidFill>
        <a:ln>
          <a:noFill/>
        </a:ln>
        <a:effectLst>
          <a:outerShdw blurRad="50800" dist="38100" dir="2700000" algn="tl" rotWithShape="0">
            <a:prstClr val="black">
              <a:alpha val="40000"/>
            </a:prstClr>
          </a:outerShdw>
        </a:effectLst>
      </dgm:spPr>
      <dgm:t>
        <a:bodyPr lIns="0" tIns="0" rIns="0" bIns="0"/>
        <a:lstStyle/>
        <a:p>
          <a:r>
            <a:rPr lang="fr-FR" sz="1400" dirty="0" smtClean="0">
              <a:solidFill>
                <a:schemeClr val="bg1">
                  <a:lumMod val="50000"/>
                </a:schemeClr>
              </a:solidFill>
            </a:rPr>
            <a:t>Prévention et gestion des situations </a:t>
          </a:r>
          <a:br>
            <a:rPr lang="fr-FR" sz="1400" dirty="0" smtClean="0">
              <a:solidFill>
                <a:schemeClr val="bg1">
                  <a:lumMod val="50000"/>
                </a:schemeClr>
              </a:solidFill>
            </a:rPr>
          </a:br>
          <a:r>
            <a:rPr lang="fr-FR" sz="1400" dirty="0" smtClean="0">
              <a:solidFill>
                <a:schemeClr val="bg1">
                  <a:lumMod val="50000"/>
                </a:schemeClr>
              </a:solidFill>
            </a:rPr>
            <a:t>de crise</a:t>
          </a:r>
          <a:endParaRPr lang="fr-FR" sz="1400" dirty="0">
            <a:solidFill>
              <a:schemeClr val="bg1">
                <a:lumMod val="50000"/>
              </a:schemeClr>
            </a:solidFill>
          </a:endParaRPr>
        </a:p>
      </dgm:t>
    </dgm:pt>
    <dgm:pt modelId="{4641D9A5-5B94-CC43-BCCB-1D6D71FA612A}" type="parTrans" cxnId="{36FC9121-014F-CA4D-9E05-975FA338AF78}">
      <dgm:prSet/>
      <dgm:spPr/>
      <dgm:t>
        <a:bodyPr/>
        <a:lstStyle/>
        <a:p>
          <a:endParaRPr lang="fr-FR" sz="1800"/>
        </a:p>
      </dgm:t>
    </dgm:pt>
    <dgm:pt modelId="{513B7CCA-89EA-CE47-88E4-2E6DBA552466}" type="sibTrans" cxnId="{36FC9121-014F-CA4D-9E05-975FA338AF78}">
      <dgm:prSet/>
      <dgm:spPr/>
      <dgm:t>
        <a:bodyPr/>
        <a:lstStyle/>
        <a:p>
          <a:endParaRPr lang="fr-FR" sz="1800"/>
        </a:p>
      </dgm:t>
    </dgm:pt>
    <dgm:pt modelId="{426A455A-66FF-6641-810A-52C94076C08C}">
      <dgm:prSet custT="1"/>
      <dgm:spPr>
        <a:blipFill rotWithShape="0">
          <a:blip xmlns:r="http://schemas.openxmlformats.org/officeDocument/2006/relationships" r:embed="rId1"/>
          <a:stretch>
            <a:fillRect/>
          </a:stretch>
        </a:blipFill>
        <a:ln w="63500" cap="flat" cmpd="sng" algn="ctr">
          <a:noFill/>
          <a:prstDash val="dash"/>
          <a:round/>
          <a:headEnd type="none" w="med" len="med"/>
          <a:tailEnd type="none" w="med" len="med"/>
        </a:ln>
      </dgm:spPr>
      <dgm:t>
        <a:bodyPr/>
        <a:lstStyle/>
        <a:p>
          <a:endParaRPr lang="fr-FR" sz="6600" dirty="0">
            <a:solidFill>
              <a:srgbClr val="02375E"/>
            </a:solidFill>
          </a:endParaRPr>
        </a:p>
      </dgm:t>
    </dgm:pt>
    <dgm:pt modelId="{AB8A99CB-9A75-6647-80C4-CD876C711084}" type="sibTrans" cxnId="{946C8A2C-DD2B-E74C-872B-69764D410F95}">
      <dgm:prSet/>
      <dgm:spPr/>
      <dgm:t>
        <a:bodyPr/>
        <a:lstStyle/>
        <a:p>
          <a:endParaRPr lang="fr-FR" sz="1800"/>
        </a:p>
      </dgm:t>
    </dgm:pt>
    <dgm:pt modelId="{E33BDECA-0216-C24A-A669-93E8CBB68EFC}" type="parTrans" cxnId="{946C8A2C-DD2B-E74C-872B-69764D410F95}">
      <dgm:prSet/>
      <dgm:spPr/>
      <dgm:t>
        <a:bodyPr/>
        <a:lstStyle/>
        <a:p>
          <a:endParaRPr lang="fr-FR" sz="1800"/>
        </a:p>
      </dgm:t>
    </dgm:pt>
    <dgm:pt modelId="{822045AA-A996-9C42-BD8F-5C4EF06221A2}" type="pres">
      <dgm:prSet presAssocID="{4F14837B-445D-E74E-B947-48518186CC58}" presName="composite" presStyleCnt="0">
        <dgm:presLayoutVars>
          <dgm:chMax val="1"/>
          <dgm:dir/>
          <dgm:resizeHandles val="exact"/>
        </dgm:presLayoutVars>
      </dgm:prSet>
      <dgm:spPr/>
      <dgm:t>
        <a:bodyPr/>
        <a:lstStyle/>
        <a:p>
          <a:endParaRPr lang="fr-FR"/>
        </a:p>
      </dgm:t>
    </dgm:pt>
    <dgm:pt modelId="{0BA9EEF6-A9ED-5A44-ACB4-5CA1B6553CD1}" type="pres">
      <dgm:prSet presAssocID="{4F14837B-445D-E74E-B947-48518186CC58}" presName="radial" presStyleCnt="0">
        <dgm:presLayoutVars>
          <dgm:animLvl val="ctr"/>
        </dgm:presLayoutVars>
      </dgm:prSet>
      <dgm:spPr/>
    </dgm:pt>
    <dgm:pt modelId="{855BBAA5-53EC-184E-8B18-A93755920ABE}" type="pres">
      <dgm:prSet presAssocID="{426A455A-66FF-6641-810A-52C94076C08C}" presName="centerShape" presStyleLbl="vennNode1" presStyleIdx="0" presStyleCnt="6" custLinFactNeighborX="1153" custLinFactNeighborY="-769"/>
      <dgm:spPr/>
      <dgm:t>
        <a:bodyPr/>
        <a:lstStyle/>
        <a:p>
          <a:endParaRPr lang="fr-FR"/>
        </a:p>
      </dgm:t>
    </dgm:pt>
    <dgm:pt modelId="{B475A77C-89DD-774A-BA06-D1713914AC2C}" type="pres">
      <dgm:prSet presAssocID="{754B9469-FFE7-8948-B449-603EC04A6B35}" presName="node" presStyleLbl="vennNode1" presStyleIdx="1" presStyleCnt="6" custScaleX="130558" custScaleY="130558">
        <dgm:presLayoutVars>
          <dgm:bulletEnabled val="1"/>
        </dgm:presLayoutVars>
      </dgm:prSet>
      <dgm:spPr/>
      <dgm:t>
        <a:bodyPr/>
        <a:lstStyle/>
        <a:p>
          <a:endParaRPr lang="fr-FR"/>
        </a:p>
      </dgm:t>
    </dgm:pt>
    <dgm:pt modelId="{25EF9AC0-77D3-0547-8D66-F876285DF92E}" type="pres">
      <dgm:prSet presAssocID="{5143268F-1F7E-5C4A-9E73-6E29BE39E0B3}" presName="node" presStyleLbl="vennNode1" presStyleIdx="2" presStyleCnt="6" custScaleX="130558" custScaleY="130558">
        <dgm:presLayoutVars>
          <dgm:bulletEnabled val="1"/>
        </dgm:presLayoutVars>
      </dgm:prSet>
      <dgm:spPr/>
      <dgm:t>
        <a:bodyPr/>
        <a:lstStyle/>
        <a:p>
          <a:endParaRPr lang="fr-FR"/>
        </a:p>
      </dgm:t>
    </dgm:pt>
    <dgm:pt modelId="{656164EE-11E8-8C4D-B38C-F0C74991BEC4}" type="pres">
      <dgm:prSet presAssocID="{B2184227-C27C-9445-A6A9-9738D926E450}" presName="node" presStyleLbl="vennNode1" presStyleIdx="3" presStyleCnt="6" custScaleX="130558" custScaleY="130558">
        <dgm:presLayoutVars>
          <dgm:bulletEnabled val="1"/>
        </dgm:presLayoutVars>
      </dgm:prSet>
      <dgm:spPr/>
      <dgm:t>
        <a:bodyPr/>
        <a:lstStyle/>
        <a:p>
          <a:endParaRPr lang="fr-FR"/>
        </a:p>
      </dgm:t>
    </dgm:pt>
    <dgm:pt modelId="{36924BB6-8B4A-FB45-9080-CF806AB753DC}" type="pres">
      <dgm:prSet presAssocID="{3A96784C-257A-7C4F-B5A3-93D95A5335D2}" presName="node" presStyleLbl="vennNode1" presStyleIdx="4" presStyleCnt="6" custScaleX="130558" custScaleY="130558" custRadScaleRad="97686" custRadScaleInc="598">
        <dgm:presLayoutVars>
          <dgm:bulletEnabled val="1"/>
        </dgm:presLayoutVars>
      </dgm:prSet>
      <dgm:spPr/>
      <dgm:t>
        <a:bodyPr/>
        <a:lstStyle/>
        <a:p>
          <a:endParaRPr lang="fr-FR"/>
        </a:p>
      </dgm:t>
    </dgm:pt>
    <dgm:pt modelId="{F93EF234-47FF-494A-AEFE-C8C98A793453}" type="pres">
      <dgm:prSet presAssocID="{4C80DF01-4DE8-7F4B-B0BD-8FF59F007914}" presName="node" presStyleLbl="vennNode1" presStyleIdx="5" presStyleCnt="6" custScaleX="130558" custScaleY="130558">
        <dgm:presLayoutVars>
          <dgm:bulletEnabled val="1"/>
        </dgm:presLayoutVars>
      </dgm:prSet>
      <dgm:spPr/>
      <dgm:t>
        <a:bodyPr/>
        <a:lstStyle/>
        <a:p>
          <a:endParaRPr lang="fr-FR"/>
        </a:p>
      </dgm:t>
    </dgm:pt>
  </dgm:ptLst>
  <dgm:cxnLst>
    <dgm:cxn modelId="{2E93F17D-8B6A-49BB-909C-58C3FC7D3F3C}" type="presOf" srcId="{754B9469-FFE7-8948-B449-603EC04A6B35}" destId="{B475A77C-89DD-774A-BA06-D1713914AC2C}" srcOrd="0" destOrd="0" presId="urn:microsoft.com/office/officeart/2005/8/layout/radial3"/>
    <dgm:cxn modelId="{1BDA7BAA-F961-459B-B1B0-843728C1E8D6}" type="presOf" srcId="{B2184227-C27C-9445-A6A9-9738D926E450}" destId="{656164EE-11E8-8C4D-B38C-F0C74991BEC4}" srcOrd="0" destOrd="0" presId="urn:microsoft.com/office/officeart/2005/8/layout/radial3"/>
    <dgm:cxn modelId="{CA1AB1CD-EE8F-49CD-8747-6963AABB4B9B}" type="presOf" srcId="{4F14837B-445D-E74E-B947-48518186CC58}" destId="{822045AA-A996-9C42-BD8F-5C4EF06221A2}" srcOrd="0" destOrd="0" presId="urn:microsoft.com/office/officeart/2005/8/layout/radial3"/>
    <dgm:cxn modelId="{A2FD4012-5358-4B65-9046-ECE7932FAE97}" type="presOf" srcId="{3A96784C-257A-7C4F-B5A3-93D95A5335D2}" destId="{36924BB6-8B4A-FB45-9080-CF806AB753DC}" srcOrd="0" destOrd="0" presId="urn:microsoft.com/office/officeart/2005/8/layout/radial3"/>
    <dgm:cxn modelId="{3BAE26B6-DBD1-405B-97EA-962576F7F1DC}" type="presOf" srcId="{4C80DF01-4DE8-7F4B-B0BD-8FF59F007914}" destId="{F93EF234-47FF-494A-AEFE-C8C98A793453}" srcOrd="0" destOrd="0" presId="urn:microsoft.com/office/officeart/2005/8/layout/radial3"/>
    <dgm:cxn modelId="{FDAD5CC6-52E2-6042-9929-F947F1051E4C}" srcId="{426A455A-66FF-6641-810A-52C94076C08C}" destId="{3A96784C-257A-7C4F-B5A3-93D95A5335D2}" srcOrd="3" destOrd="0" parTransId="{5F238306-F5CA-FF48-9AF7-7F610F6C60B9}" sibTransId="{66D2FB9F-0CA2-4645-AD8C-8DC821739624}"/>
    <dgm:cxn modelId="{36FC9121-014F-CA4D-9E05-975FA338AF78}" srcId="{426A455A-66FF-6641-810A-52C94076C08C}" destId="{4C80DF01-4DE8-7F4B-B0BD-8FF59F007914}" srcOrd="4" destOrd="0" parTransId="{4641D9A5-5B94-CC43-BCCB-1D6D71FA612A}" sibTransId="{513B7CCA-89EA-CE47-88E4-2E6DBA552466}"/>
    <dgm:cxn modelId="{43547888-A2D2-4527-BE51-533F2DE4A699}" type="presOf" srcId="{426A455A-66FF-6641-810A-52C94076C08C}" destId="{855BBAA5-53EC-184E-8B18-A93755920ABE}" srcOrd="0" destOrd="0" presId="urn:microsoft.com/office/officeart/2005/8/layout/radial3"/>
    <dgm:cxn modelId="{021AD482-8C05-4070-988B-F92511F0EE1B}" type="presOf" srcId="{5143268F-1F7E-5C4A-9E73-6E29BE39E0B3}" destId="{25EF9AC0-77D3-0547-8D66-F876285DF92E}" srcOrd="0" destOrd="0" presId="urn:microsoft.com/office/officeart/2005/8/layout/radial3"/>
    <dgm:cxn modelId="{B884FD88-94C6-9E4B-B717-267ADD9A5148}" srcId="{426A455A-66FF-6641-810A-52C94076C08C}" destId="{754B9469-FFE7-8948-B449-603EC04A6B35}" srcOrd="0" destOrd="0" parTransId="{BCBE1108-3434-2442-89EC-560AA7BAAD7B}" sibTransId="{3683C2F2-E75E-E442-B9DC-91218FA15299}"/>
    <dgm:cxn modelId="{4E86876F-0A1F-8F40-9684-8653D4A7E9C2}" srcId="{426A455A-66FF-6641-810A-52C94076C08C}" destId="{5143268F-1F7E-5C4A-9E73-6E29BE39E0B3}" srcOrd="1" destOrd="0" parTransId="{ACBAF944-39AF-C247-A626-57C49F31B553}" sibTransId="{E03A4BC9-03C0-4A47-B6CA-22E9FEC5D739}"/>
    <dgm:cxn modelId="{946C8A2C-DD2B-E74C-872B-69764D410F95}" srcId="{4F14837B-445D-E74E-B947-48518186CC58}" destId="{426A455A-66FF-6641-810A-52C94076C08C}" srcOrd="0" destOrd="0" parTransId="{E33BDECA-0216-C24A-A669-93E8CBB68EFC}" sibTransId="{AB8A99CB-9A75-6647-80C4-CD876C711084}"/>
    <dgm:cxn modelId="{BE8636FB-AEC3-F849-BA14-5441C667E02D}" srcId="{426A455A-66FF-6641-810A-52C94076C08C}" destId="{B2184227-C27C-9445-A6A9-9738D926E450}" srcOrd="2" destOrd="0" parTransId="{2547B019-82BC-BE41-9886-B80D4DBB2F09}" sibTransId="{53E4FA24-F954-C846-A513-6ED6706FD4EA}"/>
    <dgm:cxn modelId="{8F40D540-D095-4A15-8CE5-C77DC202C097}" type="presParOf" srcId="{822045AA-A996-9C42-BD8F-5C4EF06221A2}" destId="{0BA9EEF6-A9ED-5A44-ACB4-5CA1B6553CD1}" srcOrd="0" destOrd="0" presId="urn:microsoft.com/office/officeart/2005/8/layout/radial3"/>
    <dgm:cxn modelId="{DD75E150-FFC1-45DF-AC0C-D25CA0DD72D2}" type="presParOf" srcId="{0BA9EEF6-A9ED-5A44-ACB4-5CA1B6553CD1}" destId="{855BBAA5-53EC-184E-8B18-A93755920ABE}" srcOrd="0" destOrd="0" presId="urn:microsoft.com/office/officeart/2005/8/layout/radial3"/>
    <dgm:cxn modelId="{DC090CAB-0E94-4D5D-BB50-32B8B6375196}" type="presParOf" srcId="{0BA9EEF6-A9ED-5A44-ACB4-5CA1B6553CD1}" destId="{B475A77C-89DD-774A-BA06-D1713914AC2C}" srcOrd="1" destOrd="0" presId="urn:microsoft.com/office/officeart/2005/8/layout/radial3"/>
    <dgm:cxn modelId="{B93D76A7-BBBE-424A-9CA1-9737BF1D9A6F}" type="presParOf" srcId="{0BA9EEF6-A9ED-5A44-ACB4-5CA1B6553CD1}" destId="{25EF9AC0-77D3-0547-8D66-F876285DF92E}" srcOrd="2" destOrd="0" presId="urn:microsoft.com/office/officeart/2005/8/layout/radial3"/>
    <dgm:cxn modelId="{210BA808-B5CC-48C4-A285-78905A638A38}" type="presParOf" srcId="{0BA9EEF6-A9ED-5A44-ACB4-5CA1B6553CD1}" destId="{656164EE-11E8-8C4D-B38C-F0C74991BEC4}" srcOrd="3" destOrd="0" presId="urn:microsoft.com/office/officeart/2005/8/layout/radial3"/>
    <dgm:cxn modelId="{ACB2E96A-8DC8-46FA-8573-2E6D21B3488B}" type="presParOf" srcId="{0BA9EEF6-A9ED-5A44-ACB4-5CA1B6553CD1}" destId="{36924BB6-8B4A-FB45-9080-CF806AB753DC}" srcOrd="4" destOrd="0" presId="urn:microsoft.com/office/officeart/2005/8/layout/radial3"/>
    <dgm:cxn modelId="{78262200-71C8-4083-BEF4-F68BBFEAE8E9}" type="presParOf" srcId="{0BA9EEF6-A9ED-5A44-ACB4-5CA1B6553CD1}" destId="{F93EF234-47FF-494A-AEFE-C8C98A793453}"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F14837B-445D-E74E-B947-48518186CC58}" type="doc">
      <dgm:prSet loTypeId="urn:microsoft.com/office/officeart/2005/8/layout/radial3" loCatId="relationship" qsTypeId="urn:microsoft.com/office/officeart/2005/8/quickstyle/simple1" qsCatId="simple" csTypeId="urn:microsoft.com/office/officeart/2005/8/colors/colorful1#1" csCatId="colorful" phldr="1"/>
      <dgm:spPr/>
      <dgm:t>
        <a:bodyPr/>
        <a:lstStyle/>
        <a:p>
          <a:endParaRPr lang="fr-FR"/>
        </a:p>
      </dgm:t>
    </dgm:pt>
    <dgm:pt modelId="{754B9469-FFE7-8948-B449-603EC04A6B35}">
      <dgm:prSet custT="1"/>
      <dgm:spPr>
        <a:solidFill>
          <a:schemeClr val="bg1">
            <a:lumMod val="75000"/>
            <a:alpha val="50000"/>
          </a:schemeClr>
        </a:solidFill>
      </dgm:spPr>
      <dgm:t>
        <a:bodyPr lIns="0" tIns="0" rIns="0" bIns="0"/>
        <a:lstStyle/>
        <a:p>
          <a:r>
            <a:rPr lang="fr-FR" sz="1400" dirty="0" smtClean="0">
              <a:solidFill>
                <a:schemeClr val="bg1">
                  <a:lumMod val="50000"/>
                </a:schemeClr>
              </a:solidFill>
            </a:rPr>
            <a:t>Accès au diagnostic et aux soins précoces</a:t>
          </a:r>
          <a:endParaRPr lang="fr-FR" sz="1400" dirty="0">
            <a:solidFill>
              <a:schemeClr val="bg1">
                <a:lumMod val="50000"/>
              </a:schemeClr>
            </a:solidFill>
          </a:endParaRPr>
        </a:p>
      </dgm:t>
    </dgm:pt>
    <dgm:pt modelId="{BCBE1108-3434-2442-89EC-560AA7BAAD7B}" type="parTrans" cxnId="{B884FD88-94C6-9E4B-B717-267ADD9A5148}">
      <dgm:prSet/>
      <dgm:spPr/>
      <dgm:t>
        <a:bodyPr/>
        <a:lstStyle/>
        <a:p>
          <a:endParaRPr lang="fr-FR" sz="1800"/>
        </a:p>
      </dgm:t>
    </dgm:pt>
    <dgm:pt modelId="{3683C2F2-E75E-E442-B9DC-91218FA15299}" type="sibTrans" cxnId="{B884FD88-94C6-9E4B-B717-267ADD9A5148}">
      <dgm:prSet/>
      <dgm:spPr/>
      <dgm:t>
        <a:bodyPr/>
        <a:lstStyle/>
        <a:p>
          <a:endParaRPr lang="fr-FR" sz="1800"/>
        </a:p>
      </dgm:t>
    </dgm:pt>
    <dgm:pt modelId="{5143268F-1F7E-5C4A-9E73-6E29BE39E0B3}">
      <dgm:prSet custT="1"/>
      <dgm:spPr>
        <a:solidFill>
          <a:schemeClr val="bg1">
            <a:lumMod val="75000"/>
            <a:alpha val="50000"/>
          </a:schemeClr>
        </a:solidFill>
      </dgm:spPr>
      <dgm:t>
        <a:bodyPr lIns="0" tIns="0" rIns="0" bIns="0"/>
        <a:lstStyle/>
        <a:p>
          <a:r>
            <a:rPr lang="fr-FR" sz="1200" dirty="0" smtClean="0">
              <a:solidFill>
                <a:schemeClr val="bg1">
                  <a:lumMod val="50000"/>
                </a:schemeClr>
              </a:solidFill>
            </a:rPr>
            <a:t>Situations inadéquates</a:t>
          </a:r>
          <a:endParaRPr lang="fr-FR" sz="1200" dirty="0">
            <a:solidFill>
              <a:schemeClr val="bg1">
                <a:lumMod val="50000"/>
              </a:schemeClr>
            </a:solidFill>
          </a:endParaRPr>
        </a:p>
      </dgm:t>
    </dgm:pt>
    <dgm:pt modelId="{ACBAF944-39AF-C247-A626-57C49F31B553}" type="parTrans" cxnId="{4E86876F-0A1F-8F40-9684-8653D4A7E9C2}">
      <dgm:prSet/>
      <dgm:spPr/>
      <dgm:t>
        <a:bodyPr/>
        <a:lstStyle/>
        <a:p>
          <a:endParaRPr lang="fr-FR" sz="1800"/>
        </a:p>
      </dgm:t>
    </dgm:pt>
    <dgm:pt modelId="{E03A4BC9-03C0-4A47-B6CA-22E9FEC5D739}" type="sibTrans" cxnId="{4E86876F-0A1F-8F40-9684-8653D4A7E9C2}">
      <dgm:prSet/>
      <dgm:spPr/>
      <dgm:t>
        <a:bodyPr/>
        <a:lstStyle/>
        <a:p>
          <a:endParaRPr lang="fr-FR" sz="1800"/>
        </a:p>
      </dgm:t>
    </dgm:pt>
    <dgm:pt modelId="{B2184227-C27C-9445-A6A9-9738D926E450}">
      <dgm:prSet custT="1"/>
      <dgm:spPr>
        <a:solidFill>
          <a:schemeClr val="bg1">
            <a:lumMod val="75000"/>
            <a:alpha val="50000"/>
          </a:schemeClr>
        </a:solidFill>
      </dgm:spPr>
      <dgm:t>
        <a:bodyPr lIns="0" tIns="0" rIns="0" bIns="0"/>
        <a:lstStyle/>
        <a:p>
          <a:r>
            <a:rPr lang="fr-FR" sz="1400" dirty="0" smtClean="0">
              <a:solidFill>
                <a:schemeClr val="bg1">
                  <a:lumMod val="50000"/>
                </a:schemeClr>
              </a:solidFill>
            </a:rPr>
            <a:t>Accès aux accompagnements sociaux  et médico-sociaux</a:t>
          </a:r>
          <a:endParaRPr lang="fr-FR" sz="1400" dirty="0">
            <a:solidFill>
              <a:schemeClr val="bg1">
                <a:lumMod val="50000"/>
              </a:schemeClr>
            </a:solidFill>
          </a:endParaRPr>
        </a:p>
      </dgm:t>
    </dgm:pt>
    <dgm:pt modelId="{2547B019-82BC-BE41-9886-B80D4DBB2F09}" type="parTrans" cxnId="{BE8636FB-AEC3-F849-BA14-5441C667E02D}">
      <dgm:prSet/>
      <dgm:spPr/>
      <dgm:t>
        <a:bodyPr/>
        <a:lstStyle/>
        <a:p>
          <a:endParaRPr lang="fr-FR" sz="1800"/>
        </a:p>
      </dgm:t>
    </dgm:pt>
    <dgm:pt modelId="{53E4FA24-F954-C846-A513-6ED6706FD4EA}" type="sibTrans" cxnId="{BE8636FB-AEC3-F849-BA14-5441C667E02D}">
      <dgm:prSet/>
      <dgm:spPr/>
      <dgm:t>
        <a:bodyPr/>
        <a:lstStyle/>
        <a:p>
          <a:endParaRPr lang="fr-FR" sz="1800"/>
        </a:p>
      </dgm:t>
    </dgm:pt>
    <dgm:pt modelId="{3A96784C-257A-7C4F-B5A3-93D95A5335D2}">
      <dgm:prSet custT="1"/>
      <dgm:spPr>
        <a:solidFill>
          <a:schemeClr val="accent5">
            <a:lumMod val="60000"/>
            <a:lumOff val="40000"/>
            <a:alpha val="50000"/>
          </a:schemeClr>
        </a:solidFill>
        <a:ln>
          <a:solidFill>
            <a:schemeClr val="accent2"/>
          </a:solidFill>
        </a:ln>
      </dgm:spPr>
      <dgm:t>
        <a:bodyPr lIns="0" tIns="0" rIns="0" bIns="0"/>
        <a:lstStyle/>
        <a:p>
          <a:r>
            <a:rPr lang="fr-FR" sz="1400" dirty="0" smtClean="0"/>
            <a:t>Accès aux soins somatiques</a:t>
          </a:r>
          <a:endParaRPr lang="fr-FR" sz="1400" dirty="0"/>
        </a:p>
      </dgm:t>
    </dgm:pt>
    <dgm:pt modelId="{5F238306-F5CA-FF48-9AF7-7F610F6C60B9}" type="parTrans" cxnId="{FDAD5CC6-52E2-6042-9929-F947F1051E4C}">
      <dgm:prSet/>
      <dgm:spPr/>
      <dgm:t>
        <a:bodyPr/>
        <a:lstStyle/>
        <a:p>
          <a:endParaRPr lang="fr-FR" sz="1800"/>
        </a:p>
      </dgm:t>
    </dgm:pt>
    <dgm:pt modelId="{66D2FB9F-0CA2-4645-AD8C-8DC821739624}" type="sibTrans" cxnId="{FDAD5CC6-52E2-6042-9929-F947F1051E4C}">
      <dgm:prSet/>
      <dgm:spPr/>
      <dgm:t>
        <a:bodyPr/>
        <a:lstStyle/>
        <a:p>
          <a:endParaRPr lang="fr-FR" sz="1800"/>
        </a:p>
      </dgm:t>
    </dgm:pt>
    <dgm:pt modelId="{4C80DF01-4DE8-7F4B-B0BD-8FF59F007914}">
      <dgm:prSet custT="1"/>
      <dgm:spPr>
        <a:solidFill>
          <a:schemeClr val="bg1">
            <a:lumMod val="75000"/>
            <a:alpha val="50000"/>
          </a:schemeClr>
        </a:solidFill>
      </dgm:spPr>
      <dgm:t>
        <a:bodyPr lIns="0" tIns="0" rIns="0" bIns="0"/>
        <a:lstStyle/>
        <a:p>
          <a:r>
            <a:rPr lang="fr-FR" sz="1400" dirty="0" smtClean="0">
              <a:solidFill>
                <a:schemeClr val="bg1">
                  <a:lumMod val="50000"/>
                </a:schemeClr>
              </a:solidFill>
            </a:rPr>
            <a:t>Prévention et gestion des situations </a:t>
          </a:r>
          <a:br>
            <a:rPr lang="fr-FR" sz="1400" dirty="0" smtClean="0">
              <a:solidFill>
                <a:schemeClr val="bg1">
                  <a:lumMod val="50000"/>
                </a:schemeClr>
              </a:solidFill>
            </a:rPr>
          </a:br>
          <a:r>
            <a:rPr lang="fr-FR" sz="1400" dirty="0" smtClean="0">
              <a:solidFill>
                <a:schemeClr val="bg1">
                  <a:lumMod val="50000"/>
                </a:schemeClr>
              </a:solidFill>
            </a:rPr>
            <a:t>de crise</a:t>
          </a:r>
          <a:endParaRPr lang="fr-FR" sz="1400" dirty="0">
            <a:solidFill>
              <a:schemeClr val="bg1">
                <a:lumMod val="50000"/>
              </a:schemeClr>
            </a:solidFill>
          </a:endParaRPr>
        </a:p>
      </dgm:t>
    </dgm:pt>
    <dgm:pt modelId="{4641D9A5-5B94-CC43-BCCB-1D6D71FA612A}" type="parTrans" cxnId="{36FC9121-014F-CA4D-9E05-975FA338AF78}">
      <dgm:prSet/>
      <dgm:spPr/>
      <dgm:t>
        <a:bodyPr/>
        <a:lstStyle/>
        <a:p>
          <a:endParaRPr lang="fr-FR" sz="1800"/>
        </a:p>
      </dgm:t>
    </dgm:pt>
    <dgm:pt modelId="{513B7CCA-89EA-CE47-88E4-2E6DBA552466}" type="sibTrans" cxnId="{36FC9121-014F-CA4D-9E05-975FA338AF78}">
      <dgm:prSet/>
      <dgm:spPr/>
      <dgm:t>
        <a:bodyPr/>
        <a:lstStyle/>
        <a:p>
          <a:endParaRPr lang="fr-FR" sz="1800"/>
        </a:p>
      </dgm:t>
    </dgm:pt>
    <dgm:pt modelId="{426A455A-66FF-6641-810A-52C94076C08C}">
      <dgm:prSet custT="1"/>
      <dgm:spPr>
        <a:blipFill rotWithShape="0">
          <a:blip xmlns:r="http://schemas.openxmlformats.org/officeDocument/2006/relationships" r:embed="rId1"/>
          <a:stretch>
            <a:fillRect/>
          </a:stretch>
        </a:blipFill>
        <a:ln w="63500" cap="flat" cmpd="sng" algn="ctr">
          <a:noFill/>
          <a:prstDash val="dash"/>
          <a:round/>
          <a:headEnd type="none" w="med" len="med"/>
          <a:tailEnd type="none" w="med" len="med"/>
        </a:ln>
      </dgm:spPr>
      <dgm:t>
        <a:bodyPr/>
        <a:lstStyle/>
        <a:p>
          <a:endParaRPr lang="fr-FR" sz="6600" dirty="0">
            <a:solidFill>
              <a:srgbClr val="02375E"/>
            </a:solidFill>
          </a:endParaRPr>
        </a:p>
      </dgm:t>
    </dgm:pt>
    <dgm:pt modelId="{AB8A99CB-9A75-6647-80C4-CD876C711084}" type="sibTrans" cxnId="{946C8A2C-DD2B-E74C-872B-69764D410F95}">
      <dgm:prSet/>
      <dgm:spPr/>
      <dgm:t>
        <a:bodyPr/>
        <a:lstStyle/>
        <a:p>
          <a:endParaRPr lang="fr-FR" sz="1800"/>
        </a:p>
      </dgm:t>
    </dgm:pt>
    <dgm:pt modelId="{E33BDECA-0216-C24A-A669-93E8CBB68EFC}" type="parTrans" cxnId="{946C8A2C-DD2B-E74C-872B-69764D410F95}">
      <dgm:prSet/>
      <dgm:spPr/>
      <dgm:t>
        <a:bodyPr/>
        <a:lstStyle/>
        <a:p>
          <a:endParaRPr lang="fr-FR" sz="1800"/>
        </a:p>
      </dgm:t>
    </dgm:pt>
    <dgm:pt modelId="{822045AA-A996-9C42-BD8F-5C4EF06221A2}" type="pres">
      <dgm:prSet presAssocID="{4F14837B-445D-E74E-B947-48518186CC58}" presName="composite" presStyleCnt="0">
        <dgm:presLayoutVars>
          <dgm:chMax val="1"/>
          <dgm:dir/>
          <dgm:resizeHandles val="exact"/>
        </dgm:presLayoutVars>
      </dgm:prSet>
      <dgm:spPr/>
      <dgm:t>
        <a:bodyPr/>
        <a:lstStyle/>
        <a:p>
          <a:endParaRPr lang="fr-FR"/>
        </a:p>
      </dgm:t>
    </dgm:pt>
    <dgm:pt modelId="{0BA9EEF6-A9ED-5A44-ACB4-5CA1B6553CD1}" type="pres">
      <dgm:prSet presAssocID="{4F14837B-445D-E74E-B947-48518186CC58}" presName="radial" presStyleCnt="0">
        <dgm:presLayoutVars>
          <dgm:animLvl val="ctr"/>
        </dgm:presLayoutVars>
      </dgm:prSet>
      <dgm:spPr/>
    </dgm:pt>
    <dgm:pt modelId="{855BBAA5-53EC-184E-8B18-A93755920ABE}" type="pres">
      <dgm:prSet presAssocID="{426A455A-66FF-6641-810A-52C94076C08C}" presName="centerShape" presStyleLbl="vennNode1" presStyleIdx="0" presStyleCnt="6" custLinFactNeighborX="1153" custLinFactNeighborY="-769"/>
      <dgm:spPr/>
      <dgm:t>
        <a:bodyPr/>
        <a:lstStyle/>
        <a:p>
          <a:endParaRPr lang="fr-FR"/>
        </a:p>
      </dgm:t>
    </dgm:pt>
    <dgm:pt modelId="{B475A77C-89DD-774A-BA06-D1713914AC2C}" type="pres">
      <dgm:prSet presAssocID="{754B9469-FFE7-8948-B449-603EC04A6B35}" presName="node" presStyleLbl="vennNode1" presStyleIdx="1" presStyleCnt="6" custScaleX="130558" custScaleY="130558">
        <dgm:presLayoutVars>
          <dgm:bulletEnabled val="1"/>
        </dgm:presLayoutVars>
      </dgm:prSet>
      <dgm:spPr/>
      <dgm:t>
        <a:bodyPr/>
        <a:lstStyle/>
        <a:p>
          <a:endParaRPr lang="fr-FR"/>
        </a:p>
      </dgm:t>
    </dgm:pt>
    <dgm:pt modelId="{25EF9AC0-77D3-0547-8D66-F876285DF92E}" type="pres">
      <dgm:prSet presAssocID="{5143268F-1F7E-5C4A-9E73-6E29BE39E0B3}" presName="node" presStyleLbl="vennNode1" presStyleIdx="2" presStyleCnt="6" custScaleX="130558" custScaleY="130558">
        <dgm:presLayoutVars>
          <dgm:bulletEnabled val="1"/>
        </dgm:presLayoutVars>
      </dgm:prSet>
      <dgm:spPr/>
      <dgm:t>
        <a:bodyPr/>
        <a:lstStyle/>
        <a:p>
          <a:endParaRPr lang="fr-FR"/>
        </a:p>
      </dgm:t>
    </dgm:pt>
    <dgm:pt modelId="{656164EE-11E8-8C4D-B38C-F0C74991BEC4}" type="pres">
      <dgm:prSet presAssocID="{B2184227-C27C-9445-A6A9-9738D926E450}" presName="node" presStyleLbl="vennNode1" presStyleIdx="3" presStyleCnt="6" custScaleX="130558" custScaleY="130558">
        <dgm:presLayoutVars>
          <dgm:bulletEnabled val="1"/>
        </dgm:presLayoutVars>
      </dgm:prSet>
      <dgm:spPr/>
      <dgm:t>
        <a:bodyPr/>
        <a:lstStyle/>
        <a:p>
          <a:endParaRPr lang="fr-FR"/>
        </a:p>
      </dgm:t>
    </dgm:pt>
    <dgm:pt modelId="{36924BB6-8B4A-FB45-9080-CF806AB753DC}" type="pres">
      <dgm:prSet presAssocID="{3A96784C-257A-7C4F-B5A3-93D95A5335D2}" presName="node" presStyleLbl="vennNode1" presStyleIdx="4" presStyleCnt="6" custScaleX="130558" custScaleY="130558">
        <dgm:presLayoutVars>
          <dgm:bulletEnabled val="1"/>
        </dgm:presLayoutVars>
      </dgm:prSet>
      <dgm:spPr/>
      <dgm:t>
        <a:bodyPr/>
        <a:lstStyle/>
        <a:p>
          <a:endParaRPr lang="fr-FR"/>
        </a:p>
      </dgm:t>
    </dgm:pt>
    <dgm:pt modelId="{F93EF234-47FF-494A-AEFE-C8C98A793453}" type="pres">
      <dgm:prSet presAssocID="{4C80DF01-4DE8-7F4B-B0BD-8FF59F007914}" presName="node" presStyleLbl="vennNode1" presStyleIdx="5" presStyleCnt="6" custScaleX="130558" custScaleY="130558">
        <dgm:presLayoutVars>
          <dgm:bulletEnabled val="1"/>
        </dgm:presLayoutVars>
      </dgm:prSet>
      <dgm:spPr/>
      <dgm:t>
        <a:bodyPr/>
        <a:lstStyle/>
        <a:p>
          <a:endParaRPr lang="fr-FR"/>
        </a:p>
      </dgm:t>
    </dgm:pt>
  </dgm:ptLst>
  <dgm:cxnLst>
    <dgm:cxn modelId="{CC9D1DCB-F711-47B8-B7EC-16A01E85850A}" type="presOf" srcId="{4F14837B-445D-E74E-B947-48518186CC58}" destId="{822045AA-A996-9C42-BD8F-5C4EF06221A2}" srcOrd="0" destOrd="0" presId="urn:microsoft.com/office/officeart/2005/8/layout/radial3"/>
    <dgm:cxn modelId="{73583097-18CD-4DFF-A477-1B5B51B077E4}" type="presOf" srcId="{426A455A-66FF-6641-810A-52C94076C08C}" destId="{855BBAA5-53EC-184E-8B18-A93755920ABE}" srcOrd="0" destOrd="0" presId="urn:microsoft.com/office/officeart/2005/8/layout/radial3"/>
    <dgm:cxn modelId="{DB5E2B13-84C2-40BE-87F3-B03A056713DC}" type="presOf" srcId="{3A96784C-257A-7C4F-B5A3-93D95A5335D2}" destId="{36924BB6-8B4A-FB45-9080-CF806AB753DC}" srcOrd="0" destOrd="0" presId="urn:microsoft.com/office/officeart/2005/8/layout/radial3"/>
    <dgm:cxn modelId="{DBDED9D9-5902-4CF0-A4CF-E578C017B84C}" type="presOf" srcId="{5143268F-1F7E-5C4A-9E73-6E29BE39E0B3}" destId="{25EF9AC0-77D3-0547-8D66-F876285DF92E}" srcOrd="0" destOrd="0" presId="urn:microsoft.com/office/officeart/2005/8/layout/radial3"/>
    <dgm:cxn modelId="{4BD6ABA8-60CB-478E-8B6C-8D7C8FD7A5A6}" type="presOf" srcId="{754B9469-FFE7-8948-B449-603EC04A6B35}" destId="{B475A77C-89DD-774A-BA06-D1713914AC2C}" srcOrd="0" destOrd="0" presId="urn:microsoft.com/office/officeart/2005/8/layout/radial3"/>
    <dgm:cxn modelId="{FDAD5CC6-52E2-6042-9929-F947F1051E4C}" srcId="{426A455A-66FF-6641-810A-52C94076C08C}" destId="{3A96784C-257A-7C4F-B5A3-93D95A5335D2}" srcOrd="3" destOrd="0" parTransId="{5F238306-F5CA-FF48-9AF7-7F610F6C60B9}" sibTransId="{66D2FB9F-0CA2-4645-AD8C-8DC821739624}"/>
    <dgm:cxn modelId="{36FC9121-014F-CA4D-9E05-975FA338AF78}" srcId="{426A455A-66FF-6641-810A-52C94076C08C}" destId="{4C80DF01-4DE8-7F4B-B0BD-8FF59F007914}" srcOrd="4" destOrd="0" parTransId="{4641D9A5-5B94-CC43-BCCB-1D6D71FA612A}" sibTransId="{513B7CCA-89EA-CE47-88E4-2E6DBA552466}"/>
    <dgm:cxn modelId="{B77E07B0-0281-4190-A0B5-D44BB09F8265}" type="presOf" srcId="{4C80DF01-4DE8-7F4B-B0BD-8FF59F007914}" destId="{F93EF234-47FF-494A-AEFE-C8C98A793453}" srcOrd="0" destOrd="0" presId="urn:microsoft.com/office/officeart/2005/8/layout/radial3"/>
    <dgm:cxn modelId="{B884FD88-94C6-9E4B-B717-267ADD9A5148}" srcId="{426A455A-66FF-6641-810A-52C94076C08C}" destId="{754B9469-FFE7-8948-B449-603EC04A6B35}" srcOrd="0" destOrd="0" parTransId="{BCBE1108-3434-2442-89EC-560AA7BAAD7B}" sibTransId="{3683C2F2-E75E-E442-B9DC-91218FA15299}"/>
    <dgm:cxn modelId="{4E86876F-0A1F-8F40-9684-8653D4A7E9C2}" srcId="{426A455A-66FF-6641-810A-52C94076C08C}" destId="{5143268F-1F7E-5C4A-9E73-6E29BE39E0B3}" srcOrd="1" destOrd="0" parTransId="{ACBAF944-39AF-C247-A626-57C49F31B553}" sibTransId="{E03A4BC9-03C0-4A47-B6CA-22E9FEC5D739}"/>
    <dgm:cxn modelId="{946C8A2C-DD2B-E74C-872B-69764D410F95}" srcId="{4F14837B-445D-E74E-B947-48518186CC58}" destId="{426A455A-66FF-6641-810A-52C94076C08C}" srcOrd="0" destOrd="0" parTransId="{E33BDECA-0216-C24A-A669-93E8CBB68EFC}" sibTransId="{AB8A99CB-9A75-6647-80C4-CD876C711084}"/>
    <dgm:cxn modelId="{BE8636FB-AEC3-F849-BA14-5441C667E02D}" srcId="{426A455A-66FF-6641-810A-52C94076C08C}" destId="{B2184227-C27C-9445-A6A9-9738D926E450}" srcOrd="2" destOrd="0" parTransId="{2547B019-82BC-BE41-9886-B80D4DBB2F09}" sibTransId="{53E4FA24-F954-C846-A513-6ED6706FD4EA}"/>
    <dgm:cxn modelId="{512930AE-5314-43CD-B3FF-8EB650448FD4}" type="presOf" srcId="{B2184227-C27C-9445-A6A9-9738D926E450}" destId="{656164EE-11E8-8C4D-B38C-F0C74991BEC4}" srcOrd="0" destOrd="0" presId="urn:microsoft.com/office/officeart/2005/8/layout/radial3"/>
    <dgm:cxn modelId="{E94B8988-0D54-4DCB-833E-9D0BDEF8EB5C}" type="presParOf" srcId="{822045AA-A996-9C42-BD8F-5C4EF06221A2}" destId="{0BA9EEF6-A9ED-5A44-ACB4-5CA1B6553CD1}" srcOrd="0" destOrd="0" presId="urn:microsoft.com/office/officeart/2005/8/layout/radial3"/>
    <dgm:cxn modelId="{20053C78-919F-4C66-958A-3A3B6E38282E}" type="presParOf" srcId="{0BA9EEF6-A9ED-5A44-ACB4-5CA1B6553CD1}" destId="{855BBAA5-53EC-184E-8B18-A93755920ABE}" srcOrd="0" destOrd="0" presId="urn:microsoft.com/office/officeart/2005/8/layout/radial3"/>
    <dgm:cxn modelId="{060DF9C1-2CAD-4B08-B37F-7CDF0CBBACDF}" type="presParOf" srcId="{0BA9EEF6-A9ED-5A44-ACB4-5CA1B6553CD1}" destId="{B475A77C-89DD-774A-BA06-D1713914AC2C}" srcOrd="1" destOrd="0" presId="urn:microsoft.com/office/officeart/2005/8/layout/radial3"/>
    <dgm:cxn modelId="{35A4E76A-E49A-4239-8705-106EAAD9787E}" type="presParOf" srcId="{0BA9EEF6-A9ED-5A44-ACB4-5CA1B6553CD1}" destId="{25EF9AC0-77D3-0547-8D66-F876285DF92E}" srcOrd="2" destOrd="0" presId="urn:microsoft.com/office/officeart/2005/8/layout/radial3"/>
    <dgm:cxn modelId="{6BFBDF86-D5A0-4861-A431-719F009B71B1}" type="presParOf" srcId="{0BA9EEF6-A9ED-5A44-ACB4-5CA1B6553CD1}" destId="{656164EE-11E8-8C4D-B38C-F0C74991BEC4}" srcOrd="3" destOrd="0" presId="urn:microsoft.com/office/officeart/2005/8/layout/radial3"/>
    <dgm:cxn modelId="{13758953-0168-4950-9CBC-710649F8E59C}" type="presParOf" srcId="{0BA9EEF6-A9ED-5A44-ACB4-5CA1B6553CD1}" destId="{36924BB6-8B4A-FB45-9080-CF806AB753DC}" srcOrd="4" destOrd="0" presId="urn:microsoft.com/office/officeart/2005/8/layout/radial3"/>
    <dgm:cxn modelId="{5D99A8CE-EAFC-45AA-8B76-020B7AA111B7}" type="presParOf" srcId="{0BA9EEF6-A9ED-5A44-ACB4-5CA1B6553CD1}" destId="{F93EF234-47FF-494A-AEFE-C8C98A793453}"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F14837B-445D-E74E-B947-48518186CC58}" type="doc">
      <dgm:prSet loTypeId="urn:microsoft.com/office/officeart/2005/8/layout/radial3" loCatId="relationship" qsTypeId="urn:microsoft.com/office/officeart/2005/8/quickstyle/simple1" qsCatId="simple" csTypeId="urn:microsoft.com/office/officeart/2005/8/colors/colorful1#1" csCatId="colorful" phldr="1"/>
      <dgm:spPr/>
      <dgm:t>
        <a:bodyPr/>
        <a:lstStyle/>
        <a:p>
          <a:endParaRPr lang="fr-FR"/>
        </a:p>
      </dgm:t>
    </dgm:pt>
    <dgm:pt modelId="{754B9469-FFE7-8948-B449-603EC04A6B35}">
      <dgm:prSet custT="1"/>
      <dgm:spPr>
        <a:solidFill>
          <a:schemeClr val="bg1">
            <a:lumMod val="85000"/>
            <a:alpha val="50000"/>
          </a:schemeClr>
        </a:solidFill>
        <a:ln>
          <a:noFill/>
        </a:ln>
        <a:effectLst>
          <a:outerShdw blurRad="50800" dist="38100" dir="2700000" algn="tl" rotWithShape="0">
            <a:prstClr val="black">
              <a:alpha val="40000"/>
            </a:prstClr>
          </a:outerShdw>
        </a:effectLst>
      </dgm:spPr>
      <dgm:t>
        <a:bodyPr lIns="0" tIns="0" rIns="0" bIns="0"/>
        <a:lstStyle/>
        <a:p>
          <a:r>
            <a:rPr lang="fr-FR" sz="1400" dirty="0" smtClean="0">
              <a:solidFill>
                <a:schemeClr val="bg1">
                  <a:lumMod val="50000"/>
                </a:schemeClr>
              </a:solidFill>
            </a:rPr>
            <a:t>Accès au diagnostic et aux soins précoces</a:t>
          </a:r>
          <a:endParaRPr lang="fr-FR" sz="1400" dirty="0">
            <a:solidFill>
              <a:schemeClr val="bg1">
                <a:lumMod val="50000"/>
              </a:schemeClr>
            </a:solidFill>
          </a:endParaRPr>
        </a:p>
      </dgm:t>
    </dgm:pt>
    <dgm:pt modelId="{BCBE1108-3434-2442-89EC-560AA7BAAD7B}" type="parTrans" cxnId="{B884FD88-94C6-9E4B-B717-267ADD9A5148}">
      <dgm:prSet/>
      <dgm:spPr/>
      <dgm:t>
        <a:bodyPr/>
        <a:lstStyle/>
        <a:p>
          <a:endParaRPr lang="fr-FR" sz="1800"/>
        </a:p>
      </dgm:t>
    </dgm:pt>
    <dgm:pt modelId="{3683C2F2-E75E-E442-B9DC-91218FA15299}" type="sibTrans" cxnId="{B884FD88-94C6-9E4B-B717-267ADD9A5148}">
      <dgm:prSet/>
      <dgm:spPr/>
      <dgm:t>
        <a:bodyPr/>
        <a:lstStyle/>
        <a:p>
          <a:endParaRPr lang="fr-FR" sz="1800"/>
        </a:p>
      </dgm:t>
    </dgm:pt>
    <dgm:pt modelId="{5143268F-1F7E-5C4A-9E73-6E29BE39E0B3}">
      <dgm:prSet custT="1"/>
      <dgm:spPr>
        <a:solidFill>
          <a:schemeClr val="bg1">
            <a:lumMod val="85000"/>
            <a:alpha val="50000"/>
          </a:schemeClr>
        </a:solidFill>
        <a:ln>
          <a:noFill/>
        </a:ln>
        <a:effectLst>
          <a:outerShdw blurRad="50800" dist="38100" dir="2700000" algn="tl" rotWithShape="0">
            <a:prstClr val="black">
              <a:alpha val="40000"/>
            </a:prstClr>
          </a:outerShdw>
        </a:effectLst>
      </dgm:spPr>
      <dgm:t>
        <a:bodyPr lIns="0" tIns="0" rIns="0" bIns="0"/>
        <a:lstStyle/>
        <a:p>
          <a:r>
            <a:rPr lang="fr-FR" sz="1200" dirty="0" smtClean="0">
              <a:solidFill>
                <a:schemeClr val="bg1">
                  <a:lumMod val="50000"/>
                </a:schemeClr>
              </a:solidFill>
            </a:rPr>
            <a:t>Hospitalisations inadéquates</a:t>
          </a:r>
          <a:endParaRPr lang="fr-FR" sz="1200" dirty="0">
            <a:solidFill>
              <a:schemeClr val="bg1">
                <a:lumMod val="50000"/>
              </a:schemeClr>
            </a:solidFill>
          </a:endParaRPr>
        </a:p>
      </dgm:t>
    </dgm:pt>
    <dgm:pt modelId="{ACBAF944-39AF-C247-A626-57C49F31B553}" type="parTrans" cxnId="{4E86876F-0A1F-8F40-9684-8653D4A7E9C2}">
      <dgm:prSet/>
      <dgm:spPr/>
      <dgm:t>
        <a:bodyPr/>
        <a:lstStyle/>
        <a:p>
          <a:endParaRPr lang="fr-FR" sz="1800"/>
        </a:p>
      </dgm:t>
    </dgm:pt>
    <dgm:pt modelId="{E03A4BC9-03C0-4A47-B6CA-22E9FEC5D739}" type="sibTrans" cxnId="{4E86876F-0A1F-8F40-9684-8653D4A7E9C2}">
      <dgm:prSet/>
      <dgm:spPr/>
      <dgm:t>
        <a:bodyPr/>
        <a:lstStyle/>
        <a:p>
          <a:endParaRPr lang="fr-FR" sz="1800"/>
        </a:p>
      </dgm:t>
    </dgm:pt>
    <dgm:pt modelId="{B2184227-C27C-9445-A6A9-9738D926E450}">
      <dgm:prSet custT="1"/>
      <dgm:spPr>
        <a:solidFill>
          <a:schemeClr val="bg1">
            <a:lumMod val="85000"/>
            <a:alpha val="50000"/>
          </a:schemeClr>
        </a:solidFill>
        <a:ln>
          <a:noFill/>
        </a:ln>
        <a:effectLst>
          <a:outerShdw blurRad="50800" dist="38100" dir="2700000" algn="tl" rotWithShape="0">
            <a:prstClr val="black">
              <a:alpha val="40000"/>
            </a:prstClr>
          </a:outerShdw>
        </a:effectLst>
      </dgm:spPr>
      <dgm:t>
        <a:bodyPr lIns="0" tIns="0" rIns="0" bIns="0"/>
        <a:lstStyle/>
        <a:p>
          <a:r>
            <a:rPr lang="fr-FR" sz="1400" dirty="0" smtClean="0">
              <a:solidFill>
                <a:schemeClr val="bg1">
                  <a:lumMod val="50000"/>
                </a:schemeClr>
              </a:solidFill>
            </a:rPr>
            <a:t>Accès aux accompagnements sociaux  et médico-sociaux</a:t>
          </a:r>
          <a:endParaRPr lang="fr-FR" sz="1400" dirty="0">
            <a:solidFill>
              <a:schemeClr val="bg1">
                <a:lumMod val="50000"/>
              </a:schemeClr>
            </a:solidFill>
          </a:endParaRPr>
        </a:p>
      </dgm:t>
    </dgm:pt>
    <dgm:pt modelId="{2547B019-82BC-BE41-9886-B80D4DBB2F09}" type="parTrans" cxnId="{BE8636FB-AEC3-F849-BA14-5441C667E02D}">
      <dgm:prSet/>
      <dgm:spPr/>
      <dgm:t>
        <a:bodyPr/>
        <a:lstStyle/>
        <a:p>
          <a:endParaRPr lang="fr-FR" sz="1800"/>
        </a:p>
      </dgm:t>
    </dgm:pt>
    <dgm:pt modelId="{53E4FA24-F954-C846-A513-6ED6706FD4EA}" type="sibTrans" cxnId="{BE8636FB-AEC3-F849-BA14-5441C667E02D}">
      <dgm:prSet/>
      <dgm:spPr/>
      <dgm:t>
        <a:bodyPr/>
        <a:lstStyle/>
        <a:p>
          <a:endParaRPr lang="fr-FR" sz="1800"/>
        </a:p>
      </dgm:t>
    </dgm:pt>
    <dgm:pt modelId="{3A96784C-257A-7C4F-B5A3-93D95A5335D2}">
      <dgm:prSet custT="1"/>
      <dgm:spPr>
        <a:solidFill>
          <a:schemeClr val="bg1">
            <a:lumMod val="75000"/>
            <a:alpha val="50000"/>
          </a:schemeClr>
        </a:solidFill>
        <a:ln>
          <a:noFill/>
        </a:ln>
        <a:effectLst>
          <a:outerShdw blurRad="50800" dist="38100" dir="2700000" algn="tl" rotWithShape="0">
            <a:prstClr val="black">
              <a:alpha val="40000"/>
            </a:prstClr>
          </a:outerShdw>
        </a:effectLst>
      </dgm:spPr>
      <dgm:t>
        <a:bodyPr lIns="0" tIns="0" rIns="0" bIns="0"/>
        <a:lstStyle/>
        <a:p>
          <a:r>
            <a:rPr lang="fr-FR" sz="1400" dirty="0" smtClean="0">
              <a:solidFill>
                <a:schemeClr val="bg1">
                  <a:lumMod val="50000"/>
                </a:schemeClr>
              </a:solidFill>
            </a:rPr>
            <a:t>Accès aux soins somatiques</a:t>
          </a:r>
          <a:endParaRPr lang="fr-FR" sz="1400" dirty="0">
            <a:solidFill>
              <a:schemeClr val="bg1">
                <a:lumMod val="50000"/>
              </a:schemeClr>
            </a:solidFill>
          </a:endParaRPr>
        </a:p>
      </dgm:t>
    </dgm:pt>
    <dgm:pt modelId="{5F238306-F5CA-FF48-9AF7-7F610F6C60B9}" type="parTrans" cxnId="{FDAD5CC6-52E2-6042-9929-F947F1051E4C}">
      <dgm:prSet/>
      <dgm:spPr/>
      <dgm:t>
        <a:bodyPr/>
        <a:lstStyle/>
        <a:p>
          <a:endParaRPr lang="fr-FR" sz="1800"/>
        </a:p>
      </dgm:t>
    </dgm:pt>
    <dgm:pt modelId="{66D2FB9F-0CA2-4645-AD8C-8DC821739624}" type="sibTrans" cxnId="{FDAD5CC6-52E2-6042-9929-F947F1051E4C}">
      <dgm:prSet/>
      <dgm:spPr/>
      <dgm:t>
        <a:bodyPr/>
        <a:lstStyle/>
        <a:p>
          <a:endParaRPr lang="fr-FR" sz="1800"/>
        </a:p>
      </dgm:t>
    </dgm:pt>
    <dgm:pt modelId="{4C80DF01-4DE8-7F4B-B0BD-8FF59F007914}">
      <dgm:prSet custT="1"/>
      <dgm:spPr>
        <a:solidFill>
          <a:schemeClr val="accent6">
            <a:lumMod val="60000"/>
            <a:lumOff val="40000"/>
            <a:alpha val="50000"/>
          </a:schemeClr>
        </a:solidFill>
        <a:ln>
          <a:solidFill>
            <a:schemeClr val="accent2"/>
          </a:solidFill>
        </a:ln>
        <a:effectLst>
          <a:outerShdw blurRad="50800" dist="38100" dir="2700000" algn="tl" rotWithShape="0">
            <a:prstClr val="black">
              <a:alpha val="40000"/>
            </a:prstClr>
          </a:outerShdw>
        </a:effectLst>
      </dgm:spPr>
      <dgm:t>
        <a:bodyPr lIns="0" tIns="0" rIns="0" bIns="0"/>
        <a:lstStyle/>
        <a:p>
          <a:r>
            <a:rPr lang="fr-FR" sz="1400" dirty="0" smtClean="0">
              <a:solidFill>
                <a:schemeClr val="tx1"/>
              </a:solidFill>
            </a:rPr>
            <a:t>Prévention et gestion des situations </a:t>
          </a:r>
          <a:br>
            <a:rPr lang="fr-FR" sz="1400" dirty="0" smtClean="0">
              <a:solidFill>
                <a:schemeClr val="tx1"/>
              </a:solidFill>
            </a:rPr>
          </a:br>
          <a:r>
            <a:rPr lang="fr-FR" sz="1400" dirty="0" smtClean="0">
              <a:solidFill>
                <a:schemeClr val="tx1"/>
              </a:solidFill>
            </a:rPr>
            <a:t>de crise</a:t>
          </a:r>
          <a:endParaRPr lang="fr-FR" sz="1400" dirty="0">
            <a:solidFill>
              <a:schemeClr val="tx1"/>
            </a:solidFill>
          </a:endParaRPr>
        </a:p>
      </dgm:t>
    </dgm:pt>
    <dgm:pt modelId="{4641D9A5-5B94-CC43-BCCB-1D6D71FA612A}" type="parTrans" cxnId="{36FC9121-014F-CA4D-9E05-975FA338AF78}">
      <dgm:prSet/>
      <dgm:spPr/>
      <dgm:t>
        <a:bodyPr/>
        <a:lstStyle/>
        <a:p>
          <a:endParaRPr lang="fr-FR" sz="1800"/>
        </a:p>
      </dgm:t>
    </dgm:pt>
    <dgm:pt modelId="{513B7CCA-89EA-CE47-88E4-2E6DBA552466}" type="sibTrans" cxnId="{36FC9121-014F-CA4D-9E05-975FA338AF78}">
      <dgm:prSet/>
      <dgm:spPr/>
      <dgm:t>
        <a:bodyPr/>
        <a:lstStyle/>
        <a:p>
          <a:endParaRPr lang="fr-FR" sz="1800"/>
        </a:p>
      </dgm:t>
    </dgm:pt>
    <dgm:pt modelId="{426A455A-66FF-6641-810A-52C94076C08C}">
      <dgm:prSet custT="1"/>
      <dgm:spPr>
        <a:blipFill rotWithShape="0">
          <a:blip xmlns:r="http://schemas.openxmlformats.org/officeDocument/2006/relationships" r:embed="rId1"/>
          <a:stretch>
            <a:fillRect/>
          </a:stretch>
        </a:blipFill>
        <a:ln w="63500" cap="flat" cmpd="sng" algn="ctr">
          <a:noFill/>
          <a:prstDash val="dash"/>
          <a:round/>
          <a:headEnd type="none" w="med" len="med"/>
          <a:tailEnd type="none" w="med" len="med"/>
        </a:ln>
      </dgm:spPr>
      <dgm:t>
        <a:bodyPr/>
        <a:lstStyle/>
        <a:p>
          <a:endParaRPr lang="fr-FR" sz="6600" dirty="0">
            <a:solidFill>
              <a:srgbClr val="02375E"/>
            </a:solidFill>
          </a:endParaRPr>
        </a:p>
      </dgm:t>
    </dgm:pt>
    <dgm:pt modelId="{AB8A99CB-9A75-6647-80C4-CD876C711084}" type="sibTrans" cxnId="{946C8A2C-DD2B-E74C-872B-69764D410F95}">
      <dgm:prSet/>
      <dgm:spPr/>
      <dgm:t>
        <a:bodyPr/>
        <a:lstStyle/>
        <a:p>
          <a:endParaRPr lang="fr-FR" sz="1800"/>
        </a:p>
      </dgm:t>
    </dgm:pt>
    <dgm:pt modelId="{E33BDECA-0216-C24A-A669-93E8CBB68EFC}" type="parTrans" cxnId="{946C8A2C-DD2B-E74C-872B-69764D410F95}">
      <dgm:prSet/>
      <dgm:spPr/>
      <dgm:t>
        <a:bodyPr/>
        <a:lstStyle/>
        <a:p>
          <a:endParaRPr lang="fr-FR" sz="1800"/>
        </a:p>
      </dgm:t>
    </dgm:pt>
    <dgm:pt modelId="{822045AA-A996-9C42-BD8F-5C4EF06221A2}" type="pres">
      <dgm:prSet presAssocID="{4F14837B-445D-E74E-B947-48518186CC58}" presName="composite" presStyleCnt="0">
        <dgm:presLayoutVars>
          <dgm:chMax val="1"/>
          <dgm:dir/>
          <dgm:resizeHandles val="exact"/>
        </dgm:presLayoutVars>
      </dgm:prSet>
      <dgm:spPr/>
      <dgm:t>
        <a:bodyPr/>
        <a:lstStyle/>
        <a:p>
          <a:endParaRPr lang="fr-FR"/>
        </a:p>
      </dgm:t>
    </dgm:pt>
    <dgm:pt modelId="{0BA9EEF6-A9ED-5A44-ACB4-5CA1B6553CD1}" type="pres">
      <dgm:prSet presAssocID="{4F14837B-445D-E74E-B947-48518186CC58}" presName="radial" presStyleCnt="0">
        <dgm:presLayoutVars>
          <dgm:animLvl val="ctr"/>
        </dgm:presLayoutVars>
      </dgm:prSet>
      <dgm:spPr/>
    </dgm:pt>
    <dgm:pt modelId="{855BBAA5-53EC-184E-8B18-A93755920ABE}" type="pres">
      <dgm:prSet presAssocID="{426A455A-66FF-6641-810A-52C94076C08C}" presName="centerShape" presStyleLbl="vennNode1" presStyleIdx="0" presStyleCnt="6" custLinFactNeighborX="1153" custLinFactNeighborY="-769"/>
      <dgm:spPr/>
      <dgm:t>
        <a:bodyPr/>
        <a:lstStyle/>
        <a:p>
          <a:endParaRPr lang="fr-FR"/>
        </a:p>
      </dgm:t>
    </dgm:pt>
    <dgm:pt modelId="{B475A77C-89DD-774A-BA06-D1713914AC2C}" type="pres">
      <dgm:prSet presAssocID="{754B9469-FFE7-8948-B449-603EC04A6B35}" presName="node" presStyleLbl="vennNode1" presStyleIdx="1" presStyleCnt="6" custScaleX="130558" custScaleY="130558" custRadScaleRad="97721" custRadScaleInc="1878">
        <dgm:presLayoutVars>
          <dgm:bulletEnabled val="1"/>
        </dgm:presLayoutVars>
      </dgm:prSet>
      <dgm:spPr/>
      <dgm:t>
        <a:bodyPr/>
        <a:lstStyle/>
        <a:p>
          <a:endParaRPr lang="fr-FR"/>
        </a:p>
      </dgm:t>
    </dgm:pt>
    <dgm:pt modelId="{25EF9AC0-77D3-0547-8D66-F876285DF92E}" type="pres">
      <dgm:prSet presAssocID="{5143268F-1F7E-5C4A-9E73-6E29BE39E0B3}" presName="node" presStyleLbl="vennNode1" presStyleIdx="2" presStyleCnt="6" custScaleX="130558" custScaleY="130558">
        <dgm:presLayoutVars>
          <dgm:bulletEnabled val="1"/>
        </dgm:presLayoutVars>
      </dgm:prSet>
      <dgm:spPr/>
      <dgm:t>
        <a:bodyPr/>
        <a:lstStyle/>
        <a:p>
          <a:endParaRPr lang="fr-FR"/>
        </a:p>
      </dgm:t>
    </dgm:pt>
    <dgm:pt modelId="{656164EE-11E8-8C4D-B38C-F0C74991BEC4}" type="pres">
      <dgm:prSet presAssocID="{B2184227-C27C-9445-A6A9-9738D926E450}" presName="node" presStyleLbl="vennNode1" presStyleIdx="3" presStyleCnt="6" custScaleX="130558" custScaleY="130558">
        <dgm:presLayoutVars>
          <dgm:bulletEnabled val="1"/>
        </dgm:presLayoutVars>
      </dgm:prSet>
      <dgm:spPr/>
      <dgm:t>
        <a:bodyPr/>
        <a:lstStyle/>
        <a:p>
          <a:endParaRPr lang="fr-FR"/>
        </a:p>
      </dgm:t>
    </dgm:pt>
    <dgm:pt modelId="{36924BB6-8B4A-FB45-9080-CF806AB753DC}" type="pres">
      <dgm:prSet presAssocID="{3A96784C-257A-7C4F-B5A3-93D95A5335D2}" presName="node" presStyleLbl="vennNode1" presStyleIdx="4" presStyleCnt="6" custScaleX="130558" custScaleY="130558">
        <dgm:presLayoutVars>
          <dgm:bulletEnabled val="1"/>
        </dgm:presLayoutVars>
      </dgm:prSet>
      <dgm:spPr/>
      <dgm:t>
        <a:bodyPr/>
        <a:lstStyle/>
        <a:p>
          <a:endParaRPr lang="fr-FR"/>
        </a:p>
      </dgm:t>
    </dgm:pt>
    <dgm:pt modelId="{F93EF234-47FF-494A-AEFE-C8C98A793453}" type="pres">
      <dgm:prSet presAssocID="{4C80DF01-4DE8-7F4B-B0BD-8FF59F007914}" presName="node" presStyleLbl="vennNode1" presStyleIdx="5" presStyleCnt="6" custScaleX="130558" custScaleY="130558" custRadScaleRad="97810" custRadScaleInc="580">
        <dgm:presLayoutVars>
          <dgm:bulletEnabled val="1"/>
        </dgm:presLayoutVars>
      </dgm:prSet>
      <dgm:spPr/>
      <dgm:t>
        <a:bodyPr/>
        <a:lstStyle/>
        <a:p>
          <a:endParaRPr lang="fr-FR"/>
        </a:p>
      </dgm:t>
    </dgm:pt>
  </dgm:ptLst>
  <dgm:cxnLst>
    <dgm:cxn modelId="{BE605A89-96E1-4D90-8EB5-176A410D8C2A}" type="presOf" srcId="{B2184227-C27C-9445-A6A9-9738D926E450}" destId="{656164EE-11E8-8C4D-B38C-F0C74991BEC4}" srcOrd="0" destOrd="0" presId="urn:microsoft.com/office/officeart/2005/8/layout/radial3"/>
    <dgm:cxn modelId="{F456C309-118C-4A28-A40B-124C371A41A2}" type="presOf" srcId="{4C80DF01-4DE8-7F4B-B0BD-8FF59F007914}" destId="{F93EF234-47FF-494A-AEFE-C8C98A793453}" srcOrd="0" destOrd="0" presId="urn:microsoft.com/office/officeart/2005/8/layout/radial3"/>
    <dgm:cxn modelId="{6C421276-48B3-4540-B455-9DDB492B518D}" type="presOf" srcId="{754B9469-FFE7-8948-B449-603EC04A6B35}" destId="{B475A77C-89DD-774A-BA06-D1713914AC2C}" srcOrd="0" destOrd="0" presId="urn:microsoft.com/office/officeart/2005/8/layout/radial3"/>
    <dgm:cxn modelId="{405061E9-21AB-4057-8BB0-70FA6AA1F756}" type="presOf" srcId="{426A455A-66FF-6641-810A-52C94076C08C}" destId="{855BBAA5-53EC-184E-8B18-A93755920ABE}" srcOrd="0" destOrd="0" presId="urn:microsoft.com/office/officeart/2005/8/layout/radial3"/>
    <dgm:cxn modelId="{FDAD5CC6-52E2-6042-9929-F947F1051E4C}" srcId="{426A455A-66FF-6641-810A-52C94076C08C}" destId="{3A96784C-257A-7C4F-B5A3-93D95A5335D2}" srcOrd="3" destOrd="0" parTransId="{5F238306-F5CA-FF48-9AF7-7F610F6C60B9}" sibTransId="{66D2FB9F-0CA2-4645-AD8C-8DC821739624}"/>
    <dgm:cxn modelId="{6406DDDB-7B67-41CD-A52A-E53E2444C405}" type="presOf" srcId="{5143268F-1F7E-5C4A-9E73-6E29BE39E0B3}" destId="{25EF9AC0-77D3-0547-8D66-F876285DF92E}" srcOrd="0" destOrd="0" presId="urn:microsoft.com/office/officeart/2005/8/layout/radial3"/>
    <dgm:cxn modelId="{36FC9121-014F-CA4D-9E05-975FA338AF78}" srcId="{426A455A-66FF-6641-810A-52C94076C08C}" destId="{4C80DF01-4DE8-7F4B-B0BD-8FF59F007914}" srcOrd="4" destOrd="0" parTransId="{4641D9A5-5B94-CC43-BCCB-1D6D71FA612A}" sibTransId="{513B7CCA-89EA-CE47-88E4-2E6DBA552466}"/>
    <dgm:cxn modelId="{B884FD88-94C6-9E4B-B717-267ADD9A5148}" srcId="{426A455A-66FF-6641-810A-52C94076C08C}" destId="{754B9469-FFE7-8948-B449-603EC04A6B35}" srcOrd="0" destOrd="0" parTransId="{BCBE1108-3434-2442-89EC-560AA7BAAD7B}" sibTransId="{3683C2F2-E75E-E442-B9DC-91218FA15299}"/>
    <dgm:cxn modelId="{FEE6965C-71ED-4F44-A959-39E9FB0B6282}" type="presOf" srcId="{3A96784C-257A-7C4F-B5A3-93D95A5335D2}" destId="{36924BB6-8B4A-FB45-9080-CF806AB753DC}" srcOrd="0" destOrd="0" presId="urn:microsoft.com/office/officeart/2005/8/layout/radial3"/>
    <dgm:cxn modelId="{4E86876F-0A1F-8F40-9684-8653D4A7E9C2}" srcId="{426A455A-66FF-6641-810A-52C94076C08C}" destId="{5143268F-1F7E-5C4A-9E73-6E29BE39E0B3}" srcOrd="1" destOrd="0" parTransId="{ACBAF944-39AF-C247-A626-57C49F31B553}" sibTransId="{E03A4BC9-03C0-4A47-B6CA-22E9FEC5D739}"/>
    <dgm:cxn modelId="{946C8A2C-DD2B-E74C-872B-69764D410F95}" srcId="{4F14837B-445D-E74E-B947-48518186CC58}" destId="{426A455A-66FF-6641-810A-52C94076C08C}" srcOrd="0" destOrd="0" parTransId="{E33BDECA-0216-C24A-A669-93E8CBB68EFC}" sibTransId="{AB8A99CB-9A75-6647-80C4-CD876C711084}"/>
    <dgm:cxn modelId="{BE8636FB-AEC3-F849-BA14-5441C667E02D}" srcId="{426A455A-66FF-6641-810A-52C94076C08C}" destId="{B2184227-C27C-9445-A6A9-9738D926E450}" srcOrd="2" destOrd="0" parTransId="{2547B019-82BC-BE41-9886-B80D4DBB2F09}" sibTransId="{53E4FA24-F954-C846-A513-6ED6706FD4EA}"/>
    <dgm:cxn modelId="{E8C44197-2D45-42FE-98EB-517BAFA9C75A}" type="presOf" srcId="{4F14837B-445D-E74E-B947-48518186CC58}" destId="{822045AA-A996-9C42-BD8F-5C4EF06221A2}" srcOrd="0" destOrd="0" presId="urn:microsoft.com/office/officeart/2005/8/layout/radial3"/>
    <dgm:cxn modelId="{D3A89D72-3B17-40E0-9BEE-7DFA9FF98F07}" type="presParOf" srcId="{822045AA-A996-9C42-BD8F-5C4EF06221A2}" destId="{0BA9EEF6-A9ED-5A44-ACB4-5CA1B6553CD1}" srcOrd="0" destOrd="0" presId="urn:microsoft.com/office/officeart/2005/8/layout/radial3"/>
    <dgm:cxn modelId="{74117D1F-3A1F-40AE-9301-46E212DDA81A}" type="presParOf" srcId="{0BA9EEF6-A9ED-5A44-ACB4-5CA1B6553CD1}" destId="{855BBAA5-53EC-184E-8B18-A93755920ABE}" srcOrd="0" destOrd="0" presId="urn:microsoft.com/office/officeart/2005/8/layout/radial3"/>
    <dgm:cxn modelId="{6E6001EA-8830-4395-901C-D05BC97A0B0A}" type="presParOf" srcId="{0BA9EEF6-A9ED-5A44-ACB4-5CA1B6553CD1}" destId="{B475A77C-89DD-774A-BA06-D1713914AC2C}" srcOrd="1" destOrd="0" presId="urn:microsoft.com/office/officeart/2005/8/layout/radial3"/>
    <dgm:cxn modelId="{17B3F6F4-B45B-4B79-9D3B-1CBCDDF6B896}" type="presParOf" srcId="{0BA9EEF6-A9ED-5A44-ACB4-5CA1B6553CD1}" destId="{25EF9AC0-77D3-0547-8D66-F876285DF92E}" srcOrd="2" destOrd="0" presId="urn:microsoft.com/office/officeart/2005/8/layout/radial3"/>
    <dgm:cxn modelId="{F56E2071-4900-44A2-A6E0-24FE390CDC2B}" type="presParOf" srcId="{0BA9EEF6-A9ED-5A44-ACB4-5CA1B6553CD1}" destId="{656164EE-11E8-8C4D-B38C-F0C74991BEC4}" srcOrd="3" destOrd="0" presId="urn:microsoft.com/office/officeart/2005/8/layout/radial3"/>
    <dgm:cxn modelId="{47DFFE05-DCBD-4CC5-9640-E3AED29EBBFE}" type="presParOf" srcId="{0BA9EEF6-A9ED-5A44-ACB4-5CA1B6553CD1}" destId="{36924BB6-8B4A-FB45-9080-CF806AB753DC}" srcOrd="4" destOrd="0" presId="urn:microsoft.com/office/officeart/2005/8/layout/radial3"/>
    <dgm:cxn modelId="{2567390F-4BD7-45F1-8DD6-081441C17BF5}" type="presParOf" srcId="{0BA9EEF6-A9ED-5A44-ACB4-5CA1B6553CD1}" destId="{F93EF234-47FF-494A-AEFE-C8C98A793453}"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5480" cy="512304"/>
          </a:xfrm>
          <a:prstGeom prst="rect">
            <a:avLst/>
          </a:prstGeom>
        </p:spPr>
        <p:txBody>
          <a:bodyPr vert="horz" lIns="95337" tIns="47668" rIns="95337" bIns="47668" rtlCol="0"/>
          <a:lstStyle>
            <a:lvl1pPr algn="l">
              <a:defRPr sz="1200" b="0"/>
            </a:lvl1pPr>
          </a:lstStyle>
          <a:p>
            <a:pPr>
              <a:defRPr/>
            </a:pPr>
            <a:endParaRPr lang="fr-FR"/>
          </a:p>
        </p:txBody>
      </p:sp>
      <p:sp>
        <p:nvSpPr>
          <p:cNvPr id="3" name="Espace réservé de la date 2"/>
          <p:cNvSpPr>
            <a:spLocks noGrp="1"/>
          </p:cNvSpPr>
          <p:nvPr>
            <p:ph type="dt" sz="quarter" idx="1"/>
          </p:nvPr>
        </p:nvSpPr>
        <p:spPr>
          <a:xfrm>
            <a:off x="4022163" y="0"/>
            <a:ext cx="3075480" cy="512304"/>
          </a:xfrm>
          <a:prstGeom prst="rect">
            <a:avLst/>
          </a:prstGeom>
        </p:spPr>
        <p:txBody>
          <a:bodyPr vert="horz" lIns="95337" tIns="47668" rIns="95337" bIns="47668" rtlCol="0"/>
          <a:lstStyle>
            <a:lvl1pPr algn="r">
              <a:defRPr sz="1200" b="0"/>
            </a:lvl1pPr>
          </a:lstStyle>
          <a:p>
            <a:pPr>
              <a:defRPr/>
            </a:pPr>
            <a:fld id="{FD8D37FF-4F79-47D3-8B88-CA5BEAE0DA59}" type="datetimeFigureOut">
              <a:rPr lang="fr-FR"/>
              <a:pPr>
                <a:defRPr/>
              </a:pPr>
              <a:t>29/07/2016</a:t>
            </a:fld>
            <a:endParaRPr lang="fr-FR"/>
          </a:p>
        </p:txBody>
      </p:sp>
      <p:sp>
        <p:nvSpPr>
          <p:cNvPr id="4" name="Espace réservé du pied de page 3"/>
          <p:cNvSpPr>
            <a:spLocks noGrp="1"/>
          </p:cNvSpPr>
          <p:nvPr>
            <p:ph type="ftr" sz="quarter" idx="2"/>
          </p:nvPr>
        </p:nvSpPr>
        <p:spPr>
          <a:xfrm>
            <a:off x="0" y="9720675"/>
            <a:ext cx="3075480" cy="512303"/>
          </a:xfrm>
          <a:prstGeom prst="rect">
            <a:avLst/>
          </a:prstGeom>
        </p:spPr>
        <p:txBody>
          <a:bodyPr vert="horz" lIns="95337" tIns="47668" rIns="95337" bIns="47668" rtlCol="0" anchor="b"/>
          <a:lstStyle>
            <a:lvl1pPr algn="l">
              <a:defRPr sz="1200" b="0"/>
            </a:lvl1pPr>
          </a:lstStyle>
          <a:p>
            <a:pPr>
              <a:defRPr/>
            </a:pPr>
            <a:endParaRPr lang="fr-FR"/>
          </a:p>
        </p:txBody>
      </p:sp>
      <p:sp>
        <p:nvSpPr>
          <p:cNvPr id="5" name="Espace réservé du numéro de diapositive 4"/>
          <p:cNvSpPr>
            <a:spLocks noGrp="1"/>
          </p:cNvSpPr>
          <p:nvPr>
            <p:ph type="sldNum" sz="quarter" idx="3"/>
          </p:nvPr>
        </p:nvSpPr>
        <p:spPr>
          <a:xfrm>
            <a:off x="4022163" y="9720675"/>
            <a:ext cx="3075480" cy="512303"/>
          </a:xfrm>
          <a:prstGeom prst="rect">
            <a:avLst/>
          </a:prstGeom>
        </p:spPr>
        <p:txBody>
          <a:bodyPr vert="horz" lIns="95337" tIns="47668" rIns="95337" bIns="47668" rtlCol="0" anchor="b"/>
          <a:lstStyle>
            <a:lvl1pPr algn="r">
              <a:defRPr sz="1200" b="0"/>
            </a:lvl1pPr>
          </a:lstStyle>
          <a:p>
            <a:pPr>
              <a:defRPr/>
            </a:pPr>
            <a:fld id="{2D8B48FA-3B99-4E5E-B9EF-2F6CF06A7F98}" type="slidenum">
              <a:rPr lang="fr-FR"/>
              <a:pPr>
                <a:defRPr/>
              </a:pPr>
              <a:t>‹N°›</a:t>
            </a:fld>
            <a:endParaRPr lang="fr-FR"/>
          </a:p>
        </p:txBody>
      </p:sp>
    </p:spTree>
    <p:extLst>
      <p:ext uri="{BB962C8B-B14F-4D97-AF65-F5344CB8AC3E}">
        <p14:creationId xmlns:p14="http://schemas.microsoft.com/office/powerpoint/2010/main" val="37360466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5480" cy="512304"/>
          </a:xfrm>
          <a:prstGeom prst="rect">
            <a:avLst/>
          </a:prstGeom>
          <a:noFill/>
          <a:ln w="9525">
            <a:noFill/>
            <a:miter lim="800000"/>
            <a:headEnd/>
            <a:tailEnd/>
          </a:ln>
          <a:effectLst/>
        </p:spPr>
        <p:txBody>
          <a:bodyPr vert="horz" wrap="square" lIns="95337" tIns="47668" rIns="95337" bIns="47668" numCol="1" anchor="t" anchorCtr="0" compatLnSpc="1">
            <a:prstTxWarp prst="textNoShape">
              <a:avLst/>
            </a:prstTxWarp>
          </a:bodyPr>
          <a:lstStyle>
            <a:lvl1pPr>
              <a:defRPr sz="1200" b="0"/>
            </a:lvl1pPr>
          </a:lstStyle>
          <a:p>
            <a:pPr>
              <a:defRPr/>
            </a:pPr>
            <a:endParaRPr lang="fr-FR"/>
          </a:p>
        </p:txBody>
      </p:sp>
      <p:sp>
        <p:nvSpPr>
          <p:cNvPr id="5123" name="Rectangle 3"/>
          <p:cNvSpPr>
            <a:spLocks noGrp="1" noChangeArrowheads="1"/>
          </p:cNvSpPr>
          <p:nvPr>
            <p:ph type="dt" idx="1"/>
          </p:nvPr>
        </p:nvSpPr>
        <p:spPr bwMode="auto">
          <a:xfrm>
            <a:off x="4022163" y="0"/>
            <a:ext cx="3075480" cy="512304"/>
          </a:xfrm>
          <a:prstGeom prst="rect">
            <a:avLst/>
          </a:prstGeom>
          <a:noFill/>
          <a:ln w="9525">
            <a:noFill/>
            <a:miter lim="800000"/>
            <a:headEnd/>
            <a:tailEnd/>
          </a:ln>
          <a:effectLst/>
        </p:spPr>
        <p:txBody>
          <a:bodyPr vert="horz" wrap="square" lIns="95337" tIns="47668" rIns="95337" bIns="47668" numCol="1" anchor="t" anchorCtr="0" compatLnSpc="1">
            <a:prstTxWarp prst="textNoShape">
              <a:avLst/>
            </a:prstTxWarp>
          </a:bodyPr>
          <a:lstStyle>
            <a:lvl1pPr algn="r">
              <a:defRPr sz="1200" b="0"/>
            </a:lvl1pPr>
          </a:lstStyle>
          <a:p>
            <a:pPr>
              <a:defRPr/>
            </a:pPr>
            <a:endParaRPr lang="fr-FR"/>
          </a:p>
        </p:txBody>
      </p:sp>
      <p:sp>
        <p:nvSpPr>
          <p:cNvPr id="1536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709600" y="4861155"/>
            <a:ext cx="5680103" cy="4605821"/>
          </a:xfrm>
          <a:prstGeom prst="rect">
            <a:avLst/>
          </a:prstGeom>
          <a:noFill/>
          <a:ln w="9525">
            <a:noFill/>
            <a:miter lim="800000"/>
            <a:headEnd/>
            <a:tailEnd/>
          </a:ln>
          <a:effectLst/>
        </p:spPr>
        <p:txBody>
          <a:bodyPr vert="horz" wrap="square" lIns="95337" tIns="47668" rIns="95337" bIns="47668"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5126" name="Rectangle 6"/>
          <p:cNvSpPr>
            <a:spLocks noGrp="1" noChangeArrowheads="1"/>
          </p:cNvSpPr>
          <p:nvPr>
            <p:ph type="ftr" sz="quarter" idx="4"/>
          </p:nvPr>
        </p:nvSpPr>
        <p:spPr bwMode="auto">
          <a:xfrm>
            <a:off x="0" y="9720675"/>
            <a:ext cx="3075480" cy="512303"/>
          </a:xfrm>
          <a:prstGeom prst="rect">
            <a:avLst/>
          </a:prstGeom>
          <a:noFill/>
          <a:ln w="9525">
            <a:noFill/>
            <a:miter lim="800000"/>
            <a:headEnd/>
            <a:tailEnd/>
          </a:ln>
          <a:effectLst/>
        </p:spPr>
        <p:txBody>
          <a:bodyPr vert="horz" wrap="square" lIns="95337" tIns="47668" rIns="95337" bIns="47668" numCol="1" anchor="b" anchorCtr="0" compatLnSpc="1">
            <a:prstTxWarp prst="textNoShape">
              <a:avLst/>
            </a:prstTxWarp>
          </a:bodyPr>
          <a:lstStyle>
            <a:lvl1pPr>
              <a:defRPr sz="1200" b="0"/>
            </a:lvl1pPr>
          </a:lstStyle>
          <a:p>
            <a:pPr>
              <a:defRPr/>
            </a:pPr>
            <a:endParaRPr lang="fr-FR"/>
          </a:p>
        </p:txBody>
      </p:sp>
      <p:sp>
        <p:nvSpPr>
          <p:cNvPr id="5127" name="Rectangle 7"/>
          <p:cNvSpPr>
            <a:spLocks noGrp="1" noChangeArrowheads="1"/>
          </p:cNvSpPr>
          <p:nvPr>
            <p:ph type="sldNum" sz="quarter" idx="5"/>
          </p:nvPr>
        </p:nvSpPr>
        <p:spPr bwMode="auto">
          <a:xfrm>
            <a:off x="4022163" y="9720675"/>
            <a:ext cx="3075480" cy="512303"/>
          </a:xfrm>
          <a:prstGeom prst="rect">
            <a:avLst/>
          </a:prstGeom>
          <a:noFill/>
          <a:ln w="9525">
            <a:noFill/>
            <a:miter lim="800000"/>
            <a:headEnd/>
            <a:tailEnd/>
          </a:ln>
          <a:effectLst/>
        </p:spPr>
        <p:txBody>
          <a:bodyPr vert="horz" wrap="square" lIns="95337" tIns="47668" rIns="95337" bIns="47668" numCol="1" anchor="b" anchorCtr="0" compatLnSpc="1">
            <a:prstTxWarp prst="textNoShape">
              <a:avLst/>
            </a:prstTxWarp>
          </a:bodyPr>
          <a:lstStyle>
            <a:lvl1pPr algn="r">
              <a:defRPr sz="1200" b="0"/>
            </a:lvl1pPr>
          </a:lstStyle>
          <a:p>
            <a:pPr>
              <a:defRPr/>
            </a:pPr>
            <a:fld id="{FBFA2ACA-53B6-42D6-81EA-3B8890E54B7F}" type="slidenum">
              <a:rPr lang="fr-FR"/>
              <a:pPr>
                <a:defRPr/>
              </a:pPr>
              <a:t>‹N°›</a:t>
            </a:fld>
            <a:endParaRPr lang="fr-FR"/>
          </a:p>
        </p:txBody>
      </p:sp>
    </p:spTree>
    <p:extLst>
      <p:ext uri="{BB962C8B-B14F-4D97-AF65-F5344CB8AC3E}">
        <p14:creationId xmlns:p14="http://schemas.microsoft.com/office/powerpoint/2010/main" val="32874221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9</a:t>
            </a:fld>
            <a:endParaRPr lang="fr-FR"/>
          </a:p>
        </p:txBody>
      </p:sp>
    </p:spTree>
    <p:extLst>
      <p:ext uri="{BB962C8B-B14F-4D97-AF65-F5344CB8AC3E}">
        <p14:creationId xmlns:p14="http://schemas.microsoft.com/office/powerpoint/2010/main" val="34594248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27</a:t>
            </a:fld>
            <a:endParaRPr lang="fr-FR"/>
          </a:p>
        </p:txBody>
      </p:sp>
    </p:spTree>
    <p:extLst>
      <p:ext uri="{BB962C8B-B14F-4D97-AF65-F5344CB8AC3E}">
        <p14:creationId xmlns:p14="http://schemas.microsoft.com/office/powerpoint/2010/main" val="3240558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28</a:t>
            </a:fld>
            <a:endParaRPr lang="fr-FR"/>
          </a:p>
        </p:txBody>
      </p:sp>
    </p:spTree>
    <p:extLst>
      <p:ext uri="{BB962C8B-B14F-4D97-AF65-F5344CB8AC3E}">
        <p14:creationId xmlns:p14="http://schemas.microsoft.com/office/powerpoint/2010/main" val="2687992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30</a:t>
            </a:fld>
            <a:endParaRPr lang="fr-FR"/>
          </a:p>
        </p:txBody>
      </p:sp>
    </p:spTree>
    <p:extLst>
      <p:ext uri="{BB962C8B-B14F-4D97-AF65-F5344CB8AC3E}">
        <p14:creationId xmlns:p14="http://schemas.microsoft.com/office/powerpoint/2010/main" val="41091410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31</a:t>
            </a:fld>
            <a:endParaRPr lang="fr-FR"/>
          </a:p>
        </p:txBody>
      </p:sp>
    </p:spTree>
    <p:extLst>
      <p:ext uri="{BB962C8B-B14F-4D97-AF65-F5344CB8AC3E}">
        <p14:creationId xmlns:p14="http://schemas.microsoft.com/office/powerpoint/2010/main" val="473835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32</a:t>
            </a:fld>
            <a:endParaRPr lang="fr-FR"/>
          </a:p>
        </p:txBody>
      </p:sp>
    </p:spTree>
    <p:extLst>
      <p:ext uri="{BB962C8B-B14F-4D97-AF65-F5344CB8AC3E}">
        <p14:creationId xmlns:p14="http://schemas.microsoft.com/office/powerpoint/2010/main" val="13454970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33</a:t>
            </a:fld>
            <a:endParaRPr lang="fr-FR"/>
          </a:p>
        </p:txBody>
      </p:sp>
    </p:spTree>
    <p:extLst>
      <p:ext uri="{BB962C8B-B14F-4D97-AF65-F5344CB8AC3E}">
        <p14:creationId xmlns:p14="http://schemas.microsoft.com/office/powerpoint/2010/main" val="749659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34</a:t>
            </a:fld>
            <a:endParaRPr lang="fr-FR"/>
          </a:p>
        </p:txBody>
      </p:sp>
    </p:spTree>
    <p:extLst>
      <p:ext uri="{BB962C8B-B14F-4D97-AF65-F5344CB8AC3E}">
        <p14:creationId xmlns:p14="http://schemas.microsoft.com/office/powerpoint/2010/main" val="2064232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13</a:t>
            </a:fld>
            <a:endParaRPr lang="fr-FR"/>
          </a:p>
        </p:txBody>
      </p:sp>
    </p:spTree>
    <p:extLst>
      <p:ext uri="{BB962C8B-B14F-4D97-AF65-F5344CB8AC3E}">
        <p14:creationId xmlns:p14="http://schemas.microsoft.com/office/powerpoint/2010/main" val="199218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17</a:t>
            </a:fld>
            <a:endParaRPr lang="fr-FR"/>
          </a:p>
        </p:txBody>
      </p:sp>
    </p:spTree>
    <p:extLst>
      <p:ext uri="{BB962C8B-B14F-4D97-AF65-F5344CB8AC3E}">
        <p14:creationId xmlns:p14="http://schemas.microsoft.com/office/powerpoint/2010/main" val="3281967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18</a:t>
            </a:fld>
            <a:endParaRPr lang="fr-FR"/>
          </a:p>
        </p:txBody>
      </p:sp>
    </p:spTree>
    <p:extLst>
      <p:ext uri="{BB962C8B-B14F-4D97-AF65-F5344CB8AC3E}">
        <p14:creationId xmlns:p14="http://schemas.microsoft.com/office/powerpoint/2010/main" val="1720285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19</a:t>
            </a:fld>
            <a:endParaRPr lang="fr-FR"/>
          </a:p>
        </p:txBody>
      </p:sp>
    </p:spTree>
    <p:extLst>
      <p:ext uri="{BB962C8B-B14F-4D97-AF65-F5344CB8AC3E}">
        <p14:creationId xmlns:p14="http://schemas.microsoft.com/office/powerpoint/2010/main" val="3563809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21</a:t>
            </a:fld>
            <a:endParaRPr lang="fr-FR"/>
          </a:p>
        </p:txBody>
      </p:sp>
    </p:spTree>
    <p:extLst>
      <p:ext uri="{BB962C8B-B14F-4D97-AF65-F5344CB8AC3E}">
        <p14:creationId xmlns:p14="http://schemas.microsoft.com/office/powerpoint/2010/main" val="1364791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22</a:t>
            </a:fld>
            <a:endParaRPr lang="fr-FR"/>
          </a:p>
        </p:txBody>
      </p:sp>
    </p:spTree>
    <p:extLst>
      <p:ext uri="{BB962C8B-B14F-4D97-AF65-F5344CB8AC3E}">
        <p14:creationId xmlns:p14="http://schemas.microsoft.com/office/powerpoint/2010/main" val="177623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24</a:t>
            </a:fld>
            <a:endParaRPr lang="fr-FR"/>
          </a:p>
        </p:txBody>
      </p:sp>
    </p:spTree>
    <p:extLst>
      <p:ext uri="{BB962C8B-B14F-4D97-AF65-F5344CB8AC3E}">
        <p14:creationId xmlns:p14="http://schemas.microsoft.com/office/powerpoint/2010/main" val="1707781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25</a:t>
            </a:fld>
            <a:endParaRPr lang="fr-FR"/>
          </a:p>
        </p:txBody>
      </p:sp>
    </p:spTree>
    <p:extLst>
      <p:ext uri="{BB962C8B-B14F-4D97-AF65-F5344CB8AC3E}">
        <p14:creationId xmlns:p14="http://schemas.microsoft.com/office/powerpoint/2010/main" val="35103841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localhost/Users/pixelis/Desktop/pour%20masque%20PPT/COUV_PPT_01_OK.png"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file://localhost/Users/pixelis/Desktop/pour%20masque%20PPT/marianne-cartouche.wmf" TargetMode="External"/><Relationship Id="rId4" Type="http://schemas.openxmlformats.org/officeDocument/2006/relationships/image" Target="../media/image2.wmf"/></Relationships>
</file>

<file path=ppt/slideLayouts/_rels/slideLayout10.xml.rels><?xml version="1.0" encoding="UTF-8" standalone="yes"?>
<Relationships xmlns="http://schemas.openxmlformats.org/package/2006/relationships"><Relationship Id="rId3" Type="http://schemas.openxmlformats.org/officeDocument/2006/relationships/image" Target="file://localhost/Users/pixelis/Desktop/pour%20masque%20PPT/COUV_PPT_01_OK.png" TargetMode="External"/><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file://localhost/Users/pixelis/Desktop/pour%20masque%20PPT/marianne-cartouche.wmf" TargetMode="External"/><Relationship Id="rId4" Type="http://schemas.openxmlformats.org/officeDocument/2006/relationships/image" Target="../media/image2.wmf"/></Relationships>
</file>

<file path=ppt/slideLayouts/_rels/slideLayout11.xml.rels><?xml version="1.0" encoding="UTF-8" standalone="yes"?>
<Relationships xmlns="http://schemas.openxmlformats.org/package/2006/relationships"><Relationship Id="rId3" Type="http://schemas.openxmlformats.org/officeDocument/2006/relationships/image" Target="file://localhost/Users/pixelis/Desktop/pour%20masque%20PPT/SLIDE_PPT_v1_OK.png" TargetMode="External"/><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file://localhost/Users/pixelis/Desktop/pour%20masque%20PPT/SLIDE_PPT_v1_OK.png" TargetMode="External"/><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file://localhost/Users/pixelis/Desktop/pour%20masque%20PPT/SLIDE_PPT_v1_OK.png"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file://localhost/Users/pixelis/Desktop/pour%20masque%20PPT/SLIDE_PPT_v1_OK.png"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ANAP">
    <p:spTree>
      <p:nvGrpSpPr>
        <p:cNvPr id="1" name=""/>
        <p:cNvGrpSpPr/>
        <p:nvPr/>
      </p:nvGrpSpPr>
      <p:grpSpPr>
        <a:xfrm>
          <a:off x="0" y="0"/>
          <a:ext cx="0" cy="0"/>
          <a:chOff x="0" y="0"/>
          <a:chExt cx="0" cy="0"/>
        </a:xfrm>
      </p:grpSpPr>
      <p:pic>
        <p:nvPicPr>
          <p:cNvPr id="7" name="COUV_PPT_01_OK.png" descr="/Users/pixelis/Desktop/pour masque PPT/COUV_PPT_01_OK.png"/>
          <p:cNvPicPr>
            <a:picLocks noChangeAspect="1"/>
          </p:cNvPicPr>
          <p:nvPr userDrawn="1"/>
        </p:nvPicPr>
        <p:blipFill>
          <a:blip r:embed="rId2" r:link="rId3" cstate="print"/>
          <a:stretch>
            <a:fillRect/>
          </a:stretch>
        </p:blipFill>
        <p:spPr>
          <a:xfrm>
            <a:off x="756" y="0"/>
            <a:ext cx="9143244" cy="6857433"/>
          </a:xfrm>
          <a:prstGeom prst="rect">
            <a:avLst/>
          </a:prstGeom>
        </p:spPr>
      </p:pic>
      <p:sp>
        <p:nvSpPr>
          <p:cNvPr id="2" name="Titre 1"/>
          <p:cNvSpPr>
            <a:spLocks noGrp="1"/>
          </p:cNvSpPr>
          <p:nvPr>
            <p:ph type="ctrTitle"/>
          </p:nvPr>
        </p:nvSpPr>
        <p:spPr>
          <a:xfrm>
            <a:off x="685800" y="2130425"/>
            <a:ext cx="7772400" cy="1470025"/>
          </a:xfrm>
          <a:prstGeom prst="rect">
            <a:avLst/>
          </a:prstGeom>
        </p:spPr>
        <p:txBody>
          <a:bodyPr>
            <a:normAutofit/>
          </a:bodyPr>
          <a:lstStyle>
            <a:lvl1pPr algn="l">
              <a:spcAft>
                <a:spcPts val="3600"/>
              </a:spcAft>
              <a:defRPr sz="3200" b="1" i="0" cap="all">
                <a:solidFill>
                  <a:schemeClr val="bg1"/>
                </a:solidFill>
                <a:latin typeface="Arial"/>
                <a:cs typeface="Arial"/>
              </a:defRPr>
            </a:lvl1pPr>
          </a:lstStyle>
          <a:p>
            <a:r>
              <a:rPr lang="fr-FR" smtClean="0"/>
              <a:t>Cliquez pour modifier le style du titre</a:t>
            </a:r>
            <a:endParaRPr lang="fr-FR" dirty="0"/>
          </a:p>
        </p:txBody>
      </p:sp>
      <p:sp>
        <p:nvSpPr>
          <p:cNvPr id="3" name="Sous-titre 2"/>
          <p:cNvSpPr>
            <a:spLocks noGrp="1"/>
          </p:cNvSpPr>
          <p:nvPr>
            <p:ph type="subTitle" idx="1"/>
          </p:nvPr>
        </p:nvSpPr>
        <p:spPr>
          <a:xfrm>
            <a:off x="685800" y="3505200"/>
            <a:ext cx="7772400" cy="457200"/>
          </a:xfrm>
          <a:prstGeom prst="rect">
            <a:avLst/>
          </a:prstGeom>
        </p:spPr>
        <p:txBody>
          <a:bodyPr wrap="none">
            <a:normAutofit/>
          </a:bodyPr>
          <a:lstStyle>
            <a:lvl1pPr marL="0" indent="0" algn="l">
              <a:buNone/>
              <a:defRPr sz="180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dirty="0" smtClean="0"/>
          </a:p>
        </p:txBody>
      </p:sp>
      <p:sp>
        <p:nvSpPr>
          <p:cNvPr id="9" name="ZoneTexte 8"/>
          <p:cNvSpPr txBox="1"/>
          <p:nvPr userDrawn="1"/>
        </p:nvSpPr>
        <p:spPr>
          <a:xfrm>
            <a:off x="184195" y="6176616"/>
            <a:ext cx="2514600" cy="461665"/>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800" dirty="0" smtClean="0">
                <a:solidFill>
                  <a:srgbClr val="FFFFFF"/>
                </a:solidFill>
                <a:latin typeface="Arial"/>
                <a:cs typeface="Arial"/>
              </a:rPr>
              <a:t>Agence Nationale d’Appui à la Performance </a:t>
            </a:r>
            <a:br>
              <a:rPr lang="fr-FR" sz="800" dirty="0" smtClean="0">
                <a:solidFill>
                  <a:srgbClr val="FFFFFF"/>
                </a:solidFill>
                <a:latin typeface="Arial"/>
                <a:cs typeface="Arial"/>
              </a:rPr>
            </a:br>
            <a:r>
              <a:rPr lang="fr-FR" sz="800" dirty="0" smtClean="0">
                <a:solidFill>
                  <a:srgbClr val="FFFFFF"/>
                </a:solidFill>
                <a:latin typeface="Arial"/>
                <a:cs typeface="Arial"/>
              </a:rPr>
              <a:t>des établissements de santé et médico-sociaux</a:t>
            </a:r>
          </a:p>
          <a:p>
            <a:endParaRPr lang="fr-FR" sz="800" dirty="0">
              <a:solidFill>
                <a:srgbClr val="FFFFFF"/>
              </a:solidFill>
              <a:latin typeface="Arial"/>
              <a:cs typeface="Arial"/>
            </a:endParaRPr>
          </a:p>
        </p:txBody>
      </p:sp>
      <p:pic>
        <p:nvPicPr>
          <p:cNvPr id="10" name="marianne-cartouche.wmf" descr="/Users/pixelis/Desktop/pour masque PPT/marianne-cartouche.wmf"/>
          <p:cNvPicPr>
            <a:picLocks noChangeAspect="1"/>
          </p:cNvPicPr>
          <p:nvPr userDrawn="1"/>
        </p:nvPicPr>
        <p:blipFill>
          <a:blip r:embed="rId4" r:link="rId5" cstate="print"/>
          <a:stretch>
            <a:fillRect/>
          </a:stretch>
        </p:blipFill>
        <p:spPr>
          <a:xfrm>
            <a:off x="8166956" y="6085412"/>
            <a:ext cx="582488" cy="39158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Diapositive de titre ANAP">
    <p:spTree>
      <p:nvGrpSpPr>
        <p:cNvPr id="1" name=""/>
        <p:cNvGrpSpPr/>
        <p:nvPr/>
      </p:nvGrpSpPr>
      <p:grpSpPr>
        <a:xfrm>
          <a:off x="0" y="0"/>
          <a:ext cx="0" cy="0"/>
          <a:chOff x="0" y="0"/>
          <a:chExt cx="0" cy="0"/>
        </a:xfrm>
      </p:grpSpPr>
      <p:pic>
        <p:nvPicPr>
          <p:cNvPr id="7" name="COUV_PPT_01_OK.png" descr="/Users/pixelis/Desktop/pour masque PPT/COUV_PPT_01_OK.png"/>
          <p:cNvPicPr>
            <a:picLocks noChangeAspect="1"/>
          </p:cNvPicPr>
          <p:nvPr/>
        </p:nvPicPr>
        <p:blipFill>
          <a:blip r:embed="rId2" r:link="rId3" cstate="print"/>
          <a:stretch>
            <a:fillRect/>
          </a:stretch>
        </p:blipFill>
        <p:spPr>
          <a:xfrm>
            <a:off x="756" y="0"/>
            <a:ext cx="9143244" cy="6857433"/>
          </a:xfrm>
          <a:prstGeom prst="rect">
            <a:avLst/>
          </a:prstGeom>
        </p:spPr>
      </p:pic>
      <p:sp>
        <p:nvSpPr>
          <p:cNvPr id="2" name="Titre 1"/>
          <p:cNvSpPr>
            <a:spLocks noGrp="1"/>
          </p:cNvSpPr>
          <p:nvPr>
            <p:ph type="ctrTitle"/>
          </p:nvPr>
        </p:nvSpPr>
        <p:spPr>
          <a:xfrm>
            <a:off x="685800" y="2130425"/>
            <a:ext cx="7772400" cy="1470025"/>
          </a:xfrm>
          <a:prstGeom prst="rect">
            <a:avLst/>
          </a:prstGeom>
        </p:spPr>
        <p:txBody>
          <a:bodyPr>
            <a:normAutofit/>
          </a:bodyPr>
          <a:lstStyle>
            <a:lvl1pPr algn="l">
              <a:spcAft>
                <a:spcPts val="3600"/>
              </a:spcAft>
              <a:defRPr sz="3200" b="1" i="0" cap="all">
                <a:solidFill>
                  <a:schemeClr val="bg1"/>
                </a:solidFill>
                <a:latin typeface="Arial"/>
                <a:cs typeface="Arial"/>
              </a:defRPr>
            </a:lvl1pPr>
          </a:lstStyle>
          <a:p>
            <a:r>
              <a:rPr lang="fr-FR" smtClean="0"/>
              <a:t>Modifiez le style du titre</a:t>
            </a:r>
            <a:endParaRPr lang="fr-FR" dirty="0"/>
          </a:p>
        </p:txBody>
      </p:sp>
      <p:sp>
        <p:nvSpPr>
          <p:cNvPr id="3" name="Sous-titre 2"/>
          <p:cNvSpPr>
            <a:spLocks noGrp="1"/>
          </p:cNvSpPr>
          <p:nvPr>
            <p:ph type="subTitle" idx="1"/>
          </p:nvPr>
        </p:nvSpPr>
        <p:spPr>
          <a:xfrm>
            <a:off x="685800" y="3778160"/>
            <a:ext cx="7772400" cy="457200"/>
          </a:xfrm>
          <a:prstGeom prst="rect">
            <a:avLst/>
          </a:prstGeom>
        </p:spPr>
        <p:txBody>
          <a:bodyPr wrap="none">
            <a:normAutofit/>
          </a:bodyPr>
          <a:lstStyle>
            <a:lvl1pPr marL="0" indent="0" algn="l">
              <a:buNone/>
              <a:defRPr sz="180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smtClean="0"/>
          </a:p>
        </p:txBody>
      </p:sp>
      <p:sp>
        <p:nvSpPr>
          <p:cNvPr id="9" name="ZoneTexte 8"/>
          <p:cNvSpPr txBox="1"/>
          <p:nvPr/>
        </p:nvSpPr>
        <p:spPr>
          <a:xfrm>
            <a:off x="184195" y="6176616"/>
            <a:ext cx="2514600" cy="461665"/>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800" dirty="0" smtClean="0">
                <a:solidFill>
                  <a:srgbClr val="FFFFFF"/>
                </a:solidFill>
                <a:latin typeface="Arial"/>
                <a:cs typeface="Arial"/>
              </a:rPr>
              <a:t>Agence Nationale d’Appui à la Performance </a:t>
            </a:r>
            <a:br>
              <a:rPr lang="fr-FR" sz="800" dirty="0" smtClean="0">
                <a:solidFill>
                  <a:srgbClr val="FFFFFF"/>
                </a:solidFill>
                <a:latin typeface="Arial"/>
                <a:cs typeface="Arial"/>
              </a:rPr>
            </a:br>
            <a:r>
              <a:rPr lang="fr-FR" sz="800" dirty="0" smtClean="0">
                <a:solidFill>
                  <a:srgbClr val="FFFFFF"/>
                </a:solidFill>
                <a:latin typeface="Arial"/>
                <a:cs typeface="Arial"/>
              </a:rPr>
              <a:t>des établissements de santé et médico-sociaux</a:t>
            </a:r>
          </a:p>
          <a:p>
            <a:endParaRPr lang="fr-FR" sz="800" dirty="0">
              <a:solidFill>
                <a:srgbClr val="FFFFFF"/>
              </a:solidFill>
              <a:latin typeface="Arial"/>
              <a:cs typeface="Arial"/>
            </a:endParaRPr>
          </a:p>
        </p:txBody>
      </p:sp>
      <p:pic>
        <p:nvPicPr>
          <p:cNvPr id="10" name="marianne-cartouche.wmf" descr="/Users/pixelis/Desktop/pour masque PPT/marianne-cartouche.wmf"/>
          <p:cNvPicPr>
            <a:picLocks noChangeAspect="1"/>
          </p:cNvPicPr>
          <p:nvPr/>
        </p:nvPicPr>
        <p:blipFill>
          <a:blip r:embed="rId4" r:link="rId5" cstate="print"/>
          <a:stretch>
            <a:fillRect/>
          </a:stretch>
        </p:blipFill>
        <p:spPr>
          <a:xfrm>
            <a:off x="8166956" y="6085412"/>
            <a:ext cx="582488" cy="391588"/>
          </a:xfrm>
          <a:prstGeom prst="rect">
            <a:avLst/>
          </a:prstGeom>
        </p:spPr>
      </p:pic>
      <p:pic>
        <p:nvPicPr>
          <p:cNvPr id="8" name="COUV_PPT_01_OK.png" descr="/Users/pixelis/Desktop/pour masque PPT/COUV_PPT_01_OK.png"/>
          <p:cNvPicPr>
            <a:picLocks noChangeAspect="1"/>
          </p:cNvPicPr>
          <p:nvPr userDrawn="1"/>
        </p:nvPicPr>
        <p:blipFill>
          <a:blip r:embed="rId2" r:link="rId3" cstate="print"/>
          <a:stretch>
            <a:fillRect/>
          </a:stretch>
        </p:blipFill>
        <p:spPr>
          <a:xfrm>
            <a:off x="756" y="0"/>
            <a:ext cx="9143244" cy="6857433"/>
          </a:xfrm>
          <a:prstGeom prst="rect">
            <a:avLst/>
          </a:prstGeom>
        </p:spPr>
      </p:pic>
      <p:sp>
        <p:nvSpPr>
          <p:cNvPr id="11" name="ZoneTexte 10"/>
          <p:cNvSpPr txBox="1"/>
          <p:nvPr userDrawn="1"/>
        </p:nvSpPr>
        <p:spPr>
          <a:xfrm>
            <a:off x="184195" y="6176616"/>
            <a:ext cx="2514600" cy="461665"/>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800" dirty="0" smtClean="0">
                <a:solidFill>
                  <a:srgbClr val="FFFFFF"/>
                </a:solidFill>
                <a:latin typeface="Arial"/>
                <a:cs typeface="Arial"/>
              </a:rPr>
              <a:t>Agence Nationale d’Appui à la Performance </a:t>
            </a:r>
            <a:br>
              <a:rPr lang="fr-FR" sz="800" dirty="0" smtClean="0">
                <a:solidFill>
                  <a:srgbClr val="FFFFFF"/>
                </a:solidFill>
                <a:latin typeface="Arial"/>
                <a:cs typeface="Arial"/>
              </a:rPr>
            </a:br>
            <a:r>
              <a:rPr lang="fr-FR" sz="800" dirty="0" smtClean="0">
                <a:solidFill>
                  <a:srgbClr val="FFFFFF"/>
                </a:solidFill>
                <a:latin typeface="Arial"/>
                <a:cs typeface="Arial"/>
              </a:rPr>
              <a:t>des établissements de santé et médico-sociaux</a:t>
            </a:r>
          </a:p>
          <a:p>
            <a:endParaRPr lang="fr-FR" sz="800" dirty="0">
              <a:solidFill>
                <a:srgbClr val="FFFFFF"/>
              </a:solidFill>
              <a:latin typeface="Arial"/>
              <a:cs typeface="Arial"/>
            </a:endParaRPr>
          </a:p>
        </p:txBody>
      </p:sp>
      <p:pic>
        <p:nvPicPr>
          <p:cNvPr id="12" name="marianne-cartouche.wmf" descr="/Users/pixelis/Desktop/pour masque PPT/marianne-cartouche.wmf"/>
          <p:cNvPicPr>
            <a:picLocks noChangeAspect="1"/>
          </p:cNvPicPr>
          <p:nvPr userDrawn="1"/>
        </p:nvPicPr>
        <p:blipFill>
          <a:blip r:embed="rId4" r:link="rId5" cstate="print"/>
          <a:stretch>
            <a:fillRect/>
          </a:stretch>
        </p:blipFill>
        <p:spPr>
          <a:xfrm>
            <a:off x="8166956" y="6085412"/>
            <a:ext cx="582488" cy="391588"/>
          </a:xfrm>
          <a:prstGeom prst="rect">
            <a:avLst/>
          </a:prstGeom>
        </p:spPr>
      </p:pic>
    </p:spTree>
    <p:extLst>
      <p:ext uri="{BB962C8B-B14F-4D97-AF65-F5344CB8AC3E}">
        <p14:creationId xmlns:p14="http://schemas.microsoft.com/office/powerpoint/2010/main" val="1852948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lide courante ANAP V1">
    <p:spTree>
      <p:nvGrpSpPr>
        <p:cNvPr id="1" name=""/>
        <p:cNvGrpSpPr/>
        <p:nvPr/>
      </p:nvGrpSpPr>
      <p:grpSpPr>
        <a:xfrm>
          <a:off x="0" y="0"/>
          <a:ext cx="0" cy="0"/>
          <a:chOff x="0" y="0"/>
          <a:chExt cx="0" cy="0"/>
        </a:xfrm>
      </p:grpSpPr>
      <p:pic>
        <p:nvPicPr>
          <p:cNvPr id="6" name="SLIDE_PPT_v1_OK.png" descr="/Users/pixelis/Desktop/pour masque PPT/SLIDE_PPT_v1_OK.png"/>
          <p:cNvPicPr>
            <a:picLocks noChangeAspect="1"/>
          </p:cNvPicPr>
          <p:nvPr/>
        </p:nvPicPr>
        <p:blipFill>
          <a:blip r:embed="rId2" r:link="rId3" cstate="print"/>
          <a:stretch>
            <a:fillRect/>
          </a:stretch>
        </p:blipFill>
        <p:spPr>
          <a:xfrm>
            <a:off x="0" y="0"/>
            <a:ext cx="2944125" cy="6857433"/>
          </a:xfrm>
          <a:prstGeom prst="rect">
            <a:avLst/>
          </a:prstGeom>
        </p:spPr>
      </p:pic>
      <p:sp>
        <p:nvSpPr>
          <p:cNvPr id="2" name="Titre 1"/>
          <p:cNvSpPr>
            <a:spLocks noGrp="1"/>
          </p:cNvSpPr>
          <p:nvPr>
            <p:ph type="title" hasCustomPrompt="1"/>
          </p:nvPr>
        </p:nvSpPr>
        <p:spPr>
          <a:xfrm>
            <a:off x="2387224" y="228600"/>
            <a:ext cx="6705600" cy="628632"/>
          </a:xfrm>
          <a:prstGeom prst="rect">
            <a:avLst/>
          </a:prstGeom>
        </p:spPr>
        <p:txBody>
          <a:bodyPr wrap="none">
            <a:normAutofit/>
          </a:bodyPr>
          <a:lstStyle>
            <a:lvl1pPr algn="l">
              <a:defRPr sz="2000" b="1" i="0">
                <a:latin typeface="Arial"/>
                <a:cs typeface="Arial"/>
              </a:defRPr>
            </a:lvl1pPr>
          </a:lstStyle>
          <a:p>
            <a:r>
              <a:rPr lang="fr-FR" dirty="0" smtClean="0"/>
              <a:t>Cliquez et modifiez le titre</a:t>
            </a:r>
            <a:endParaRPr lang="fr-FR" dirty="0"/>
          </a:p>
        </p:txBody>
      </p:sp>
      <p:sp>
        <p:nvSpPr>
          <p:cNvPr id="8" name="Espace réservé du contenu 7"/>
          <p:cNvSpPr>
            <a:spLocks noGrp="1"/>
          </p:cNvSpPr>
          <p:nvPr>
            <p:ph sz="quarter" idx="13"/>
          </p:nvPr>
        </p:nvSpPr>
        <p:spPr>
          <a:xfrm>
            <a:off x="2209800" y="1447800"/>
            <a:ext cx="6705600" cy="4846674"/>
          </a:xfrm>
          <a:prstGeom prst="rect">
            <a:avLst/>
          </a:prstGeom>
        </p:spPr>
        <p:txBody>
          <a:bodyPr>
            <a:noAutofit/>
          </a:bodyPr>
          <a:lstStyle>
            <a:lvl1pPr marL="177800" indent="-177800">
              <a:buSzPct val="100000"/>
              <a:defRPr lang="fr-FR" sz="1600" b="1" i="0" kern="1200" dirty="0" smtClean="0">
                <a:solidFill>
                  <a:srgbClr val="02375E"/>
                </a:solidFill>
                <a:latin typeface="Arial"/>
                <a:ea typeface="+mn-ea"/>
                <a:cs typeface="Arial"/>
              </a:defRPr>
            </a:lvl1pPr>
            <a:lvl2pPr marL="541338" indent="-185738">
              <a:buSzPct val="100000"/>
              <a:buFont typeface="Arial" pitchFamily="34" charset="0"/>
              <a:buChar char="−"/>
              <a:tabLst>
                <a:tab pos="541338" algn="l"/>
              </a:tabLst>
              <a:defRPr sz="1400">
                <a:solidFill>
                  <a:srgbClr val="02375E"/>
                </a:solidFill>
                <a:latin typeface="Arial"/>
                <a:cs typeface="Arial"/>
              </a:defRPr>
            </a:lvl2pPr>
            <a:lvl3pPr marL="71596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u numéro de diapositive 4"/>
          <p:cNvSpPr txBox="1">
            <a:spLocks/>
          </p:cNvSpPr>
          <p:nvPr/>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dirty="0">
              <a:ln>
                <a:noFill/>
              </a:ln>
              <a:solidFill>
                <a:srgbClr val="36616C"/>
              </a:solidFill>
              <a:effectLst/>
              <a:uLnTx/>
              <a:uFillTx/>
              <a:latin typeface="Arial"/>
              <a:ea typeface="+mn-ea"/>
              <a:cs typeface="Arial"/>
            </a:endParaRPr>
          </a:p>
        </p:txBody>
      </p:sp>
      <p:pic>
        <p:nvPicPr>
          <p:cNvPr id="9" name="SLIDE_PPT_v1_OK.png" descr="/Users/pixelis/Desktop/pour masque PPT/SLIDE_PPT_v1_OK.png"/>
          <p:cNvPicPr>
            <a:picLocks noChangeAspect="1"/>
          </p:cNvPicPr>
          <p:nvPr userDrawn="1"/>
        </p:nvPicPr>
        <p:blipFill>
          <a:blip r:embed="rId2" r:link="rId3" cstate="print"/>
          <a:stretch>
            <a:fillRect/>
          </a:stretch>
        </p:blipFill>
        <p:spPr>
          <a:xfrm>
            <a:off x="0" y="0"/>
            <a:ext cx="2944125" cy="6857433"/>
          </a:xfrm>
          <a:prstGeom prst="rect">
            <a:avLst/>
          </a:prstGeom>
        </p:spPr>
      </p:pic>
      <p:sp>
        <p:nvSpPr>
          <p:cNvPr id="10"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dirty="0">
              <a:ln>
                <a:noFill/>
              </a:ln>
              <a:solidFill>
                <a:srgbClr val="36616C"/>
              </a:solidFill>
              <a:effectLst/>
              <a:uLnTx/>
              <a:uFillTx/>
              <a:latin typeface="Arial"/>
              <a:ea typeface="+mn-ea"/>
              <a:cs typeface="Arial"/>
            </a:endParaRPr>
          </a:p>
        </p:txBody>
      </p:sp>
    </p:spTree>
    <p:extLst>
      <p:ext uri="{BB962C8B-B14F-4D97-AF65-F5344CB8AC3E}">
        <p14:creationId xmlns:p14="http://schemas.microsoft.com/office/powerpoint/2010/main" val="1612826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lide vide anap verti">
    <p:spTree>
      <p:nvGrpSpPr>
        <p:cNvPr id="1" name=""/>
        <p:cNvGrpSpPr/>
        <p:nvPr/>
      </p:nvGrpSpPr>
      <p:grpSpPr>
        <a:xfrm>
          <a:off x="0" y="0"/>
          <a:ext cx="0" cy="0"/>
          <a:chOff x="0" y="0"/>
          <a:chExt cx="0" cy="0"/>
        </a:xfrm>
      </p:grpSpPr>
      <p:pic>
        <p:nvPicPr>
          <p:cNvPr id="6" name="SLIDE_PPT_v1_OK.png" descr="/Users/pixelis/Desktop/pour masque PPT/SLIDE_PPT_v1_OK.png"/>
          <p:cNvPicPr>
            <a:picLocks noChangeAspect="1"/>
          </p:cNvPicPr>
          <p:nvPr/>
        </p:nvPicPr>
        <p:blipFill>
          <a:blip r:embed="rId2" r:link="rId3" cstate="print"/>
          <a:stretch>
            <a:fillRect/>
          </a:stretch>
        </p:blipFill>
        <p:spPr>
          <a:xfrm>
            <a:off x="0" y="0"/>
            <a:ext cx="2944125" cy="6857433"/>
          </a:xfrm>
          <a:prstGeom prst="rect">
            <a:avLst/>
          </a:prstGeom>
        </p:spPr>
      </p:pic>
      <p:sp>
        <p:nvSpPr>
          <p:cNvPr id="2" name="Titre 1"/>
          <p:cNvSpPr>
            <a:spLocks noGrp="1"/>
          </p:cNvSpPr>
          <p:nvPr>
            <p:ph type="title" hasCustomPrompt="1"/>
          </p:nvPr>
        </p:nvSpPr>
        <p:spPr>
          <a:xfrm>
            <a:off x="2387224" y="228600"/>
            <a:ext cx="6705600" cy="628632"/>
          </a:xfrm>
          <a:prstGeom prst="rect">
            <a:avLst/>
          </a:prstGeom>
        </p:spPr>
        <p:txBody>
          <a:bodyPr wrap="none">
            <a:normAutofit/>
          </a:bodyPr>
          <a:lstStyle>
            <a:lvl1pPr algn="l">
              <a:defRPr sz="2000" b="1" i="0">
                <a:latin typeface="Arial"/>
                <a:cs typeface="Arial"/>
              </a:defRPr>
            </a:lvl1pPr>
          </a:lstStyle>
          <a:p>
            <a:r>
              <a:rPr lang="fr-FR" dirty="0" smtClean="0"/>
              <a:t>Cliquez et modifiez le titre</a:t>
            </a:r>
            <a:endParaRPr lang="fr-FR" dirty="0"/>
          </a:p>
        </p:txBody>
      </p:sp>
      <p:sp>
        <p:nvSpPr>
          <p:cNvPr id="5" name="Espace réservé du numéro de diapositive 4"/>
          <p:cNvSpPr txBox="1">
            <a:spLocks/>
          </p:cNvSpPr>
          <p:nvPr/>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9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dirty="0">
              <a:ln>
                <a:noFill/>
              </a:ln>
              <a:solidFill>
                <a:srgbClr val="36616C"/>
              </a:solidFill>
              <a:effectLst/>
              <a:uLnTx/>
              <a:uFillTx/>
              <a:latin typeface="Arial"/>
              <a:ea typeface="+mn-ea"/>
              <a:cs typeface="Arial"/>
            </a:endParaRPr>
          </a:p>
        </p:txBody>
      </p:sp>
      <p:pic>
        <p:nvPicPr>
          <p:cNvPr id="7" name="SLIDE_PPT_v1_OK.png" descr="/Users/pixelis/Desktop/pour masque PPT/SLIDE_PPT_v1_OK.png"/>
          <p:cNvPicPr>
            <a:picLocks noChangeAspect="1"/>
          </p:cNvPicPr>
          <p:nvPr userDrawn="1"/>
        </p:nvPicPr>
        <p:blipFill>
          <a:blip r:embed="rId2" r:link="rId3" cstate="print"/>
          <a:stretch>
            <a:fillRect/>
          </a:stretch>
        </p:blipFill>
        <p:spPr>
          <a:xfrm>
            <a:off x="0" y="0"/>
            <a:ext cx="2944125" cy="6857433"/>
          </a:xfrm>
          <a:prstGeom prst="rect">
            <a:avLst/>
          </a:prstGeom>
        </p:spPr>
      </p:pic>
      <p:sp>
        <p:nvSpPr>
          <p:cNvPr id="8"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9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dirty="0">
              <a:ln>
                <a:noFill/>
              </a:ln>
              <a:solidFill>
                <a:srgbClr val="36616C"/>
              </a:solidFill>
              <a:effectLst/>
              <a:uLnTx/>
              <a:uFillTx/>
              <a:latin typeface="Arial"/>
              <a:ea typeface="+mn-ea"/>
              <a:cs typeface="Arial"/>
            </a:endParaRPr>
          </a:p>
        </p:txBody>
      </p:sp>
    </p:spTree>
    <p:extLst>
      <p:ext uri="{BB962C8B-B14F-4D97-AF65-F5344CB8AC3E}">
        <p14:creationId xmlns:p14="http://schemas.microsoft.com/office/powerpoint/2010/main" val="1555959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p:nvPicPr>
        <p:blipFill>
          <a:blip r:embed="rId2" r:link="rId3" cstate="print"/>
          <a:srcRect t="20134" b="15834"/>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6" name="Espace réservé du numéro de diapositive 4"/>
          <p:cNvSpPr txBox="1">
            <a:spLocks/>
          </p:cNvSpPr>
          <p:nvPr/>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dirty="0">
              <a:ln>
                <a:noFill/>
              </a:ln>
              <a:solidFill>
                <a:srgbClr val="36616C"/>
              </a:solidFill>
              <a:effectLst/>
              <a:uLnTx/>
              <a:uFillTx/>
              <a:latin typeface="Arial"/>
              <a:ea typeface="+mn-ea"/>
              <a:cs typeface="Arial"/>
            </a:endParaRPr>
          </a:p>
        </p:txBody>
      </p:sp>
      <p:sp>
        <p:nvSpPr>
          <p:cNvPr id="7" name="Espace réservé du contenu 7"/>
          <p:cNvSpPr>
            <a:spLocks noGrp="1"/>
          </p:cNvSpPr>
          <p:nvPr>
            <p:ph sz="quarter" idx="13"/>
          </p:nvPr>
        </p:nvSpPr>
        <p:spPr>
          <a:xfrm>
            <a:off x="280972" y="1379560"/>
            <a:ext cx="87300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2834189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p:nvPicPr>
        <p:blipFill>
          <a:blip r:embed="rId2" r:link="rId3" cstate="print"/>
          <a:srcRect t="20134" b="15834"/>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6" name="Espace réservé du numéro de diapositive 4"/>
          <p:cNvSpPr txBox="1">
            <a:spLocks/>
          </p:cNvSpPr>
          <p:nvPr/>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dirty="0">
              <a:ln>
                <a:noFill/>
              </a:ln>
              <a:solidFill>
                <a:srgbClr val="36616C"/>
              </a:solidFill>
              <a:effectLst/>
              <a:uLnTx/>
              <a:uFillTx/>
              <a:latin typeface="Arial"/>
              <a:ea typeface="+mn-ea"/>
              <a:cs typeface="Arial"/>
            </a:endParaRPr>
          </a:p>
        </p:txBody>
      </p:sp>
      <p:sp>
        <p:nvSpPr>
          <p:cNvPr id="7" name="Espace réservé du contenu 7"/>
          <p:cNvSpPr>
            <a:spLocks noGrp="1"/>
          </p:cNvSpPr>
          <p:nvPr>
            <p:ph sz="quarter" idx="13"/>
          </p:nvPr>
        </p:nvSpPr>
        <p:spPr>
          <a:xfrm>
            <a:off x="280972" y="1379560"/>
            <a:ext cx="41292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8" name="Espace réservé du contenu 7"/>
          <p:cNvSpPr>
            <a:spLocks noGrp="1"/>
          </p:cNvSpPr>
          <p:nvPr>
            <p:ph sz="quarter" idx="14"/>
          </p:nvPr>
        </p:nvSpPr>
        <p:spPr>
          <a:xfrm>
            <a:off x="4881772" y="1379560"/>
            <a:ext cx="41292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19039128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re seul anap">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p:nvPicPr>
        <p:blipFill>
          <a:blip r:embed="rId2" r:link="rId3" cstate="print"/>
          <a:srcRect t="20134" b="15834"/>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5" name="Espace réservé du numéro de diapositive 4"/>
          <p:cNvSpPr txBox="1">
            <a:spLocks/>
          </p:cNvSpPr>
          <p:nvPr/>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dirty="0">
              <a:ln>
                <a:noFill/>
              </a:ln>
              <a:solidFill>
                <a:srgbClr val="36616C"/>
              </a:solidFill>
              <a:effectLst/>
              <a:uLnTx/>
              <a:uFillTx/>
              <a:latin typeface="Arial"/>
              <a:ea typeface="+mn-ea"/>
              <a:cs typeface="Arial"/>
            </a:endParaRPr>
          </a:p>
        </p:txBody>
      </p:sp>
      <p:pic>
        <p:nvPicPr>
          <p:cNvPr id="6" name="SLIDE_PPT_v2_OK.png" descr="/Users/pixelis/Desktop/pour masque PPT/SLIDE_PPT_v2_OK.png"/>
          <p:cNvPicPr>
            <a:picLocks noChangeAspect="1"/>
          </p:cNvPicPr>
          <p:nvPr userDrawn="1"/>
        </p:nvPicPr>
        <p:blipFill>
          <a:blip r:embed="rId2" r:link="rId3" cstate="print"/>
          <a:srcRect t="20134" b="15834"/>
          <a:stretch>
            <a:fillRect/>
          </a:stretch>
        </p:blipFill>
        <p:spPr>
          <a:xfrm>
            <a:off x="378" y="85059"/>
            <a:ext cx="9143244" cy="616686"/>
          </a:xfrm>
          <a:prstGeom prst="rect">
            <a:avLst/>
          </a:prstGeom>
        </p:spPr>
      </p:pic>
      <p:sp>
        <p:nvSpPr>
          <p:cNvPr id="7"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dirty="0">
              <a:ln>
                <a:noFill/>
              </a:ln>
              <a:solidFill>
                <a:srgbClr val="36616C"/>
              </a:solidFill>
              <a:effectLst/>
              <a:uLnTx/>
              <a:uFillTx/>
              <a:latin typeface="Arial"/>
              <a:ea typeface="+mn-ea"/>
              <a:cs typeface="Arial"/>
            </a:endParaRPr>
          </a:p>
        </p:txBody>
      </p:sp>
    </p:spTree>
    <p:extLst>
      <p:ext uri="{BB962C8B-B14F-4D97-AF65-F5344CB8AC3E}">
        <p14:creationId xmlns:p14="http://schemas.microsoft.com/office/powerpoint/2010/main" val="2690875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titre seul anap">
    <p:spTree>
      <p:nvGrpSpPr>
        <p:cNvPr id="1" name=""/>
        <p:cNvGrpSpPr/>
        <p:nvPr/>
      </p:nvGrpSpPr>
      <p:grpSpPr>
        <a:xfrm>
          <a:off x="0" y="0"/>
          <a:ext cx="0" cy="0"/>
          <a:chOff x="0" y="0"/>
          <a:chExt cx="0" cy="0"/>
        </a:xfrm>
      </p:grpSpPr>
      <p:sp>
        <p:nvSpPr>
          <p:cNvPr id="10" name="Titre 1"/>
          <p:cNvSpPr>
            <a:spLocks noGrp="1"/>
          </p:cNvSpPr>
          <p:nvPr>
            <p:ph type="title"/>
          </p:nvPr>
        </p:nvSpPr>
        <p:spPr>
          <a:xfrm>
            <a:off x="963372" y="40264"/>
            <a:ext cx="8028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pic>
        <p:nvPicPr>
          <p:cNvPr id="99330" name="Picture 2"/>
          <p:cNvPicPr>
            <a:picLocks noChangeAspect="1" noChangeArrowheads="1"/>
          </p:cNvPicPr>
          <p:nvPr/>
        </p:nvPicPr>
        <p:blipFill>
          <a:blip r:embed="rId2" cstate="print"/>
          <a:srcRect/>
          <a:stretch>
            <a:fillRect/>
          </a:stretch>
        </p:blipFill>
        <p:spPr bwMode="auto">
          <a:xfrm>
            <a:off x="27296" y="81888"/>
            <a:ext cx="890706" cy="335163"/>
          </a:xfrm>
          <a:prstGeom prst="rect">
            <a:avLst/>
          </a:prstGeom>
          <a:noFill/>
          <a:ln w="9525">
            <a:noFill/>
            <a:miter lim="800000"/>
            <a:headEnd/>
            <a:tailEnd/>
          </a:ln>
          <a:effectLst/>
        </p:spPr>
      </p:pic>
      <p:sp>
        <p:nvSpPr>
          <p:cNvPr id="5" name="Espace réservé du numéro de diapositive 4"/>
          <p:cNvSpPr txBox="1">
            <a:spLocks/>
          </p:cNvSpPr>
          <p:nvPr/>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1000" b="1" i="0" u="none" strike="noStrike" kern="1200" cap="none" spc="0" normalizeH="0" baseline="0" noProof="0" dirty="0">
              <a:ln>
                <a:noFill/>
              </a:ln>
              <a:solidFill>
                <a:srgbClr val="36616C"/>
              </a:solidFill>
              <a:effectLst/>
              <a:uLnTx/>
              <a:uFillTx/>
              <a:latin typeface="Arial"/>
              <a:ea typeface="+mn-ea"/>
              <a:cs typeface="Arial"/>
            </a:endParaRPr>
          </a:p>
        </p:txBody>
      </p:sp>
      <p:pic>
        <p:nvPicPr>
          <p:cNvPr id="6" name="Picture 2"/>
          <p:cNvPicPr>
            <a:picLocks noChangeAspect="1" noChangeArrowheads="1"/>
          </p:cNvPicPr>
          <p:nvPr userDrawn="1"/>
        </p:nvPicPr>
        <p:blipFill>
          <a:blip r:embed="rId2" cstate="print"/>
          <a:srcRect/>
          <a:stretch>
            <a:fillRect/>
          </a:stretch>
        </p:blipFill>
        <p:spPr bwMode="auto">
          <a:xfrm>
            <a:off x="27296" y="81888"/>
            <a:ext cx="890706" cy="335163"/>
          </a:xfrm>
          <a:prstGeom prst="rect">
            <a:avLst/>
          </a:prstGeom>
          <a:noFill/>
          <a:ln w="9525">
            <a:noFill/>
            <a:miter lim="800000"/>
            <a:headEnd/>
            <a:tailEnd/>
          </a:ln>
          <a:effectLst/>
        </p:spPr>
      </p:pic>
      <p:sp>
        <p:nvSpPr>
          <p:cNvPr id="7"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1000" b="1" i="0" u="none" strike="noStrike" kern="1200" cap="none" spc="0" normalizeH="0" baseline="0" noProof="0" dirty="0">
              <a:ln>
                <a:noFill/>
              </a:ln>
              <a:solidFill>
                <a:srgbClr val="36616C"/>
              </a:solidFill>
              <a:effectLst/>
              <a:uLnTx/>
              <a:uFillTx/>
              <a:latin typeface="Arial"/>
              <a:ea typeface="+mn-ea"/>
              <a:cs typeface="Arial"/>
            </a:endParaRPr>
          </a:p>
        </p:txBody>
      </p:sp>
    </p:spTree>
    <p:extLst>
      <p:ext uri="{BB962C8B-B14F-4D97-AF65-F5344CB8AC3E}">
        <p14:creationId xmlns:p14="http://schemas.microsoft.com/office/powerpoint/2010/main" val="2347098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print"/>
          <a:srcRect t="20134" b="15834"/>
          <a:stretch>
            <a:fillRect/>
          </a:stretch>
        </p:blipFill>
        <p:spPr>
          <a:xfrm>
            <a:off x="378" y="85059"/>
            <a:ext cx="9143244" cy="616686"/>
          </a:xfrm>
          <a:prstGeom prst="rect">
            <a:avLst/>
          </a:prstGeom>
        </p:spPr>
      </p:pic>
      <p:sp>
        <p:nvSpPr>
          <p:cNvPr id="10" name="Titre 1"/>
          <p:cNvSpPr>
            <a:spLocks noGrp="1"/>
          </p:cNvSpPr>
          <p:nvPr>
            <p:ph type="title"/>
          </p:nvPr>
        </p:nvSpPr>
        <p:spPr>
          <a:xfrm>
            <a:off x="280972" y="668072"/>
            <a:ext cx="8730000" cy="447660"/>
          </a:xfrm>
          <a:prstGeom prst="rect">
            <a:avLst/>
          </a:prstGeom>
        </p:spPr>
        <p:txBody>
          <a:bodyPr wrap="none">
            <a:normAutofit/>
          </a:bodyPr>
          <a:lstStyle>
            <a:lvl1pPr algn="l">
              <a:defRPr sz="2000" b="1" i="0">
                <a:latin typeface="Arial"/>
                <a:cs typeface="Arial"/>
              </a:defRPr>
            </a:lvl1pPr>
          </a:lstStyle>
          <a:p>
            <a:r>
              <a:rPr lang="fr-FR" smtClean="0"/>
              <a:t>Cliquez pour modifier le style du titre</a:t>
            </a:r>
            <a:endParaRPr lang="fr-FR" dirty="0"/>
          </a:p>
        </p:txBody>
      </p:sp>
      <p:sp>
        <p:nvSpPr>
          <p:cNvPr id="11" name="Espace réservé du contenu 7"/>
          <p:cNvSpPr>
            <a:spLocks noGrp="1"/>
          </p:cNvSpPr>
          <p:nvPr>
            <p:ph sz="quarter" idx="13"/>
          </p:nvPr>
        </p:nvSpPr>
        <p:spPr>
          <a:xfrm>
            <a:off x="280973" y="1220418"/>
            <a:ext cx="8731205" cy="5105954"/>
          </a:xfrm>
          <a:prstGeom prst="rect">
            <a:avLst/>
          </a:prstGeom>
        </p:spPr>
        <p:txBody>
          <a:bodyPr>
            <a:noAutofit/>
          </a:bodyPr>
          <a:lstStyle>
            <a:lvl1pPr marL="366713" indent="-177800">
              <a:buClr>
                <a:schemeClr val="tx2">
                  <a:lumMod val="75000"/>
                </a:schemeClr>
              </a:buClr>
              <a:buSzPct val="100000"/>
              <a:buFont typeface="Wingdings" pitchFamily="2" charset="2"/>
              <a:buChar char="§"/>
              <a:defRPr sz="1600" b="1" i="0">
                <a:solidFill>
                  <a:srgbClr val="02375E"/>
                </a:solidFill>
                <a:latin typeface="Arial"/>
                <a:cs typeface="Arial"/>
              </a:defRPr>
            </a:lvl1pPr>
            <a:lvl2pPr marL="717550" indent="-185738">
              <a:buSzPct val="100000"/>
              <a:buFont typeface="Arial"/>
              <a:buChar char="•"/>
              <a:tabLst>
                <a:tab pos="714375" algn="l"/>
              </a:tabLst>
              <a:defRPr sz="1400">
                <a:solidFill>
                  <a:srgbClr val="02375E"/>
                </a:solidFill>
                <a:latin typeface="Arial"/>
                <a:cs typeface="Arial"/>
              </a:defRPr>
            </a:lvl2pPr>
            <a:lvl3pPr marL="903288" indent="-174625">
              <a:buSzPct val="100000"/>
              <a:buFont typeface="Wingdings" pitchFamily="2" charset="2"/>
              <a:buChar char="ü"/>
              <a:defRPr sz="1400">
                <a:solidFill>
                  <a:srgbClr val="02375E"/>
                </a:solidFill>
                <a:latin typeface="Arial"/>
                <a:cs typeface="Arial"/>
              </a:defRPr>
            </a:lvl3pPr>
            <a:lvl4pPr marL="1077913" indent="-187325" defTabSz="620713">
              <a:buSzPct val="100000"/>
              <a:buFont typeface="Arial"/>
              <a:buChar char="•"/>
              <a:defRPr sz="1400">
                <a:solidFill>
                  <a:srgbClr val="02375E"/>
                </a:solidFill>
                <a:latin typeface="Arial"/>
                <a:cs typeface="Arial"/>
              </a:defRPr>
            </a:lvl4pPr>
            <a:lvl5pPr marL="1249363" indent="-177800">
              <a:buSzPct val="100000"/>
              <a:buFont typeface="Arial"/>
              <a:buChar char="•"/>
              <a:defRPr sz="1400">
                <a:solidFill>
                  <a:srgbClr val="02375E"/>
                </a:solidFill>
                <a:latin typeface="Arial"/>
                <a:cs typeface="Arial"/>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dirty="0">
              <a:ln>
                <a:noFill/>
              </a:ln>
              <a:solidFill>
                <a:srgbClr val="36616C"/>
              </a:solidFill>
              <a:effectLst/>
              <a:uLnTx/>
              <a:uFillTx/>
              <a:latin typeface="Arial"/>
              <a:ea typeface="+mn-ea"/>
              <a:cs typeface="Arial"/>
            </a:endParaRPr>
          </a:p>
        </p:txBody>
      </p:sp>
    </p:spTree>
    <p:extLst>
      <p:ext uri="{BB962C8B-B14F-4D97-AF65-F5344CB8AC3E}">
        <p14:creationId xmlns:p14="http://schemas.microsoft.com/office/powerpoint/2010/main" val="3562814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courante ANAP V1">
    <p:spTree>
      <p:nvGrpSpPr>
        <p:cNvPr id="1" name=""/>
        <p:cNvGrpSpPr/>
        <p:nvPr/>
      </p:nvGrpSpPr>
      <p:grpSpPr>
        <a:xfrm>
          <a:off x="0" y="0"/>
          <a:ext cx="0" cy="0"/>
          <a:chOff x="0" y="0"/>
          <a:chExt cx="0" cy="0"/>
        </a:xfrm>
      </p:grpSpPr>
      <p:pic>
        <p:nvPicPr>
          <p:cNvPr id="6" name="SLIDE_PPT_v1_OK.png" descr="/Users/pixelis/Desktop/pour masque PPT/SLIDE_PPT_v1_OK.png"/>
          <p:cNvPicPr>
            <a:picLocks noChangeAspect="1"/>
          </p:cNvPicPr>
          <p:nvPr userDrawn="1"/>
        </p:nvPicPr>
        <p:blipFill>
          <a:blip r:embed="rId2" r:link="rId3" cstate="print"/>
          <a:stretch>
            <a:fillRect/>
          </a:stretch>
        </p:blipFill>
        <p:spPr>
          <a:xfrm>
            <a:off x="0" y="0"/>
            <a:ext cx="2944125" cy="6857433"/>
          </a:xfrm>
          <a:prstGeom prst="rect">
            <a:avLst/>
          </a:prstGeom>
        </p:spPr>
      </p:pic>
      <p:sp>
        <p:nvSpPr>
          <p:cNvPr id="2" name="Titre 1"/>
          <p:cNvSpPr>
            <a:spLocks noGrp="1"/>
          </p:cNvSpPr>
          <p:nvPr>
            <p:ph type="title" hasCustomPrompt="1"/>
          </p:nvPr>
        </p:nvSpPr>
        <p:spPr>
          <a:xfrm>
            <a:off x="2387224" y="228600"/>
            <a:ext cx="6705600" cy="628632"/>
          </a:xfrm>
          <a:prstGeom prst="rect">
            <a:avLst/>
          </a:prstGeom>
        </p:spPr>
        <p:txBody>
          <a:bodyPr wrap="none">
            <a:normAutofit/>
          </a:bodyPr>
          <a:lstStyle>
            <a:lvl1pPr algn="l">
              <a:defRPr sz="2000" b="1" i="0">
                <a:latin typeface="Arial"/>
                <a:cs typeface="Arial"/>
              </a:defRPr>
            </a:lvl1pPr>
          </a:lstStyle>
          <a:p>
            <a:r>
              <a:rPr lang="fr-FR" dirty="0" smtClean="0"/>
              <a:t>Cliquez et modifiez le titre</a:t>
            </a:r>
            <a:endParaRPr lang="fr-FR" dirty="0"/>
          </a:p>
        </p:txBody>
      </p:sp>
      <p:sp>
        <p:nvSpPr>
          <p:cNvPr id="8" name="Espace réservé du contenu 7"/>
          <p:cNvSpPr>
            <a:spLocks noGrp="1"/>
          </p:cNvSpPr>
          <p:nvPr>
            <p:ph sz="quarter" idx="13"/>
          </p:nvPr>
        </p:nvSpPr>
        <p:spPr>
          <a:xfrm>
            <a:off x="2209800" y="1447800"/>
            <a:ext cx="6705600" cy="4846674"/>
          </a:xfrm>
          <a:prstGeom prst="rect">
            <a:avLst/>
          </a:prstGeom>
        </p:spPr>
        <p:txBody>
          <a:bodyPr>
            <a:noAutofit/>
          </a:bodyPr>
          <a:lstStyle>
            <a:lvl1pPr marL="177800" indent="-177800">
              <a:buSzPct val="100000"/>
              <a:defRPr lang="fr-FR" sz="1600" b="1" i="0" kern="1200" dirty="0" smtClean="0">
                <a:solidFill>
                  <a:srgbClr val="02375E"/>
                </a:solidFill>
                <a:latin typeface="Arial"/>
                <a:ea typeface="+mn-ea"/>
                <a:cs typeface="Arial"/>
              </a:defRPr>
            </a:lvl1pPr>
            <a:lvl2pPr marL="541338" indent="-185738">
              <a:buSzPct val="100000"/>
              <a:buFont typeface="Arial"/>
              <a:buChar char="•"/>
              <a:tabLst>
                <a:tab pos="541338" algn="l"/>
              </a:tabLst>
              <a:defRPr sz="1400">
                <a:solidFill>
                  <a:srgbClr val="02375E"/>
                </a:solidFill>
                <a:latin typeface="Arial"/>
                <a:cs typeface="Arial"/>
              </a:defRPr>
            </a:lvl2pPr>
            <a:lvl3pPr marL="715963" indent="-174625">
              <a:buSzPct val="100000"/>
              <a:buFont typeface="Arial"/>
              <a:buChar char="•"/>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dirty="0">
              <a:ln>
                <a:noFill/>
              </a:ln>
              <a:solidFill>
                <a:srgbClr val="36616C"/>
              </a:solidFill>
              <a:effectLst/>
              <a:uLnTx/>
              <a:uFillTx/>
              <a:latin typeface="Arial"/>
              <a:ea typeface="+mn-ea"/>
              <a:cs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vide anap verti">
    <p:spTree>
      <p:nvGrpSpPr>
        <p:cNvPr id="1" name=""/>
        <p:cNvGrpSpPr/>
        <p:nvPr/>
      </p:nvGrpSpPr>
      <p:grpSpPr>
        <a:xfrm>
          <a:off x="0" y="0"/>
          <a:ext cx="0" cy="0"/>
          <a:chOff x="0" y="0"/>
          <a:chExt cx="0" cy="0"/>
        </a:xfrm>
      </p:grpSpPr>
      <p:pic>
        <p:nvPicPr>
          <p:cNvPr id="6" name="SLIDE_PPT_v1_OK.png" descr="/Users/pixelis/Desktop/pour masque PPT/SLIDE_PPT_v1_OK.png"/>
          <p:cNvPicPr>
            <a:picLocks noChangeAspect="1"/>
          </p:cNvPicPr>
          <p:nvPr userDrawn="1"/>
        </p:nvPicPr>
        <p:blipFill>
          <a:blip r:embed="rId2" r:link="rId3" cstate="print"/>
          <a:stretch>
            <a:fillRect/>
          </a:stretch>
        </p:blipFill>
        <p:spPr>
          <a:xfrm>
            <a:off x="0" y="0"/>
            <a:ext cx="2944125" cy="6857433"/>
          </a:xfrm>
          <a:prstGeom prst="rect">
            <a:avLst/>
          </a:prstGeom>
        </p:spPr>
      </p:pic>
      <p:sp>
        <p:nvSpPr>
          <p:cNvPr id="2" name="Titre 1"/>
          <p:cNvSpPr>
            <a:spLocks noGrp="1"/>
          </p:cNvSpPr>
          <p:nvPr>
            <p:ph type="title" hasCustomPrompt="1"/>
          </p:nvPr>
        </p:nvSpPr>
        <p:spPr>
          <a:xfrm>
            <a:off x="2387224" y="228600"/>
            <a:ext cx="6705600" cy="628632"/>
          </a:xfrm>
          <a:prstGeom prst="rect">
            <a:avLst/>
          </a:prstGeom>
        </p:spPr>
        <p:txBody>
          <a:bodyPr wrap="none">
            <a:normAutofit/>
          </a:bodyPr>
          <a:lstStyle>
            <a:lvl1pPr algn="l">
              <a:defRPr sz="2000" b="1" i="0">
                <a:latin typeface="Arial"/>
                <a:cs typeface="Arial"/>
              </a:defRPr>
            </a:lvl1pPr>
          </a:lstStyle>
          <a:p>
            <a:r>
              <a:rPr lang="fr-FR" dirty="0" smtClean="0"/>
              <a:t>Cliquez et modifiez le titre</a:t>
            </a:r>
            <a:endParaRPr lang="fr-FR" dirty="0"/>
          </a:p>
        </p:txBody>
      </p:sp>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9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dirty="0">
              <a:ln>
                <a:noFill/>
              </a:ln>
              <a:solidFill>
                <a:srgbClr val="36616C"/>
              </a:solidFill>
              <a:effectLst/>
              <a:uLnTx/>
              <a:uFillTx/>
              <a:latin typeface="Arial"/>
              <a:ea typeface="+mn-ea"/>
              <a:cs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print"/>
          <a:srcRect t="20134" b="15834"/>
          <a:stretch>
            <a:fillRect/>
          </a:stretch>
        </p:blipFill>
        <p:spPr>
          <a:xfrm>
            <a:off x="378" y="85059"/>
            <a:ext cx="9143244" cy="616686"/>
          </a:xfrm>
          <a:prstGeom prst="rect">
            <a:avLst/>
          </a:prstGeom>
        </p:spPr>
      </p:pic>
      <p:sp>
        <p:nvSpPr>
          <p:cNvPr id="10" name="Titre 1"/>
          <p:cNvSpPr>
            <a:spLocks noGrp="1"/>
          </p:cNvSpPr>
          <p:nvPr>
            <p:ph type="title"/>
          </p:nvPr>
        </p:nvSpPr>
        <p:spPr>
          <a:xfrm>
            <a:off x="280972" y="668072"/>
            <a:ext cx="8730000" cy="447660"/>
          </a:xfrm>
          <a:prstGeom prst="rect">
            <a:avLst/>
          </a:prstGeom>
        </p:spPr>
        <p:txBody>
          <a:bodyPr wrap="none">
            <a:normAutofit/>
          </a:bodyPr>
          <a:lstStyle>
            <a:lvl1pPr algn="l">
              <a:defRPr sz="2000" b="1" i="0">
                <a:latin typeface="Arial"/>
                <a:cs typeface="Arial"/>
              </a:defRPr>
            </a:lvl1pPr>
          </a:lstStyle>
          <a:p>
            <a:r>
              <a:rPr lang="fr-FR" smtClean="0"/>
              <a:t>Cliquez pour modifier le style du titre</a:t>
            </a:r>
            <a:endParaRPr lang="fr-FR" dirty="0"/>
          </a:p>
        </p:txBody>
      </p:sp>
      <p:sp>
        <p:nvSpPr>
          <p:cNvPr id="11" name="Espace réservé du contenu 7"/>
          <p:cNvSpPr>
            <a:spLocks noGrp="1"/>
          </p:cNvSpPr>
          <p:nvPr>
            <p:ph sz="quarter" idx="13"/>
          </p:nvPr>
        </p:nvSpPr>
        <p:spPr>
          <a:xfrm>
            <a:off x="280973" y="1220418"/>
            <a:ext cx="8731205" cy="5105954"/>
          </a:xfrm>
          <a:prstGeom prst="rect">
            <a:avLst/>
          </a:prstGeom>
        </p:spPr>
        <p:txBody>
          <a:bodyPr>
            <a:noAutofit/>
          </a:bodyPr>
          <a:lstStyle>
            <a:lvl1pPr marL="366713" indent="-177800">
              <a:buClr>
                <a:schemeClr val="tx2">
                  <a:lumMod val="75000"/>
                </a:schemeClr>
              </a:buClr>
              <a:buSzPct val="100000"/>
              <a:buFont typeface="Wingdings" pitchFamily="2" charset="2"/>
              <a:buChar char="§"/>
              <a:defRPr sz="1600" b="1" i="0">
                <a:solidFill>
                  <a:srgbClr val="02375E"/>
                </a:solidFill>
                <a:latin typeface="Arial"/>
                <a:cs typeface="Arial"/>
              </a:defRPr>
            </a:lvl1pPr>
            <a:lvl2pPr marL="717550" indent="-185738">
              <a:buSzPct val="100000"/>
              <a:buFont typeface="Arial"/>
              <a:buChar char="•"/>
              <a:tabLst>
                <a:tab pos="714375" algn="l"/>
              </a:tabLst>
              <a:defRPr sz="1400">
                <a:solidFill>
                  <a:srgbClr val="02375E"/>
                </a:solidFill>
                <a:latin typeface="Arial"/>
                <a:cs typeface="Arial"/>
              </a:defRPr>
            </a:lvl2pPr>
            <a:lvl3pPr marL="903288" indent="-174625">
              <a:buSzPct val="100000"/>
              <a:buFont typeface="Wingdings" pitchFamily="2" charset="2"/>
              <a:buChar char="ü"/>
              <a:defRPr sz="1400">
                <a:solidFill>
                  <a:srgbClr val="02375E"/>
                </a:solidFill>
                <a:latin typeface="Arial"/>
                <a:cs typeface="Arial"/>
              </a:defRPr>
            </a:lvl3pPr>
            <a:lvl4pPr marL="1077913" indent="-187325" defTabSz="620713">
              <a:buSzPct val="100000"/>
              <a:buFont typeface="Arial"/>
              <a:buChar char="•"/>
              <a:defRPr sz="1400">
                <a:solidFill>
                  <a:srgbClr val="02375E"/>
                </a:solidFill>
                <a:latin typeface="Arial"/>
                <a:cs typeface="Arial"/>
              </a:defRPr>
            </a:lvl4pPr>
            <a:lvl5pPr marL="1249363" indent="-177800">
              <a:buSzPct val="100000"/>
              <a:buFont typeface="Arial"/>
              <a:buChar char="•"/>
              <a:defRPr sz="1400">
                <a:solidFill>
                  <a:srgbClr val="02375E"/>
                </a:solidFill>
                <a:latin typeface="Arial"/>
                <a:cs typeface="Arial"/>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dirty="0">
              <a:ln>
                <a:noFill/>
              </a:ln>
              <a:solidFill>
                <a:srgbClr val="36616C"/>
              </a:solidFill>
              <a:effectLst/>
              <a:uLnTx/>
              <a:uFillTx/>
              <a:latin typeface="Arial"/>
              <a:ea typeface="+mn-ea"/>
              <a:cs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print"/>
          <a:srcRect t="20134" b="15834"/>
          <a:stretch>
            <a:fillRect/>
          </a:stretch>
        </p:blipFill>
        <p:spPr>
          <a:xfrm>
            <a:off x="378" y="85059"/>
            <a:ext cx="9143244" cy="616686"/>
          </a:xfrm>
          <a:prstGeom prst="rect">
            <a:avLst/>
          </a:prstGeom>
        </p:spPr>
      </p:pic>
      <p:sp>
        <p:nvSpPr>
          <p:cNvPr id="10" name="Titre 1"/>
          <p:cNvSpPr>
            <a:spLocks noGrp="1"/>
          </p:cNvSpPr>
          <p:nvPr>
            <p:ph type="title"/>
          </p:nvPr>
        </p:nvSpPr>
        <p:spPr>
          <a:xfrm>
            <a:off x="280972" y="668072"/>
            <a:ext cx="8730000" cy="447660"/>
          </a:xfrm>
          <a:prstGeom prst="rect">
            <a:avLst/>
          </a:prstGeom>
        </p:spPr>
        <p:txBody>
          <a:bodyPr wrap="none">
            <a:normAutofit/>
          </a:bodyPr>
          <a:lstStyle>
            <a:lvl1pPr algn="l">
              <a:defRPr sz="2000" b="1" i="0">
                <a:latin typeface="Arial"/>
                <a:cs typeface="Arial"/>
              </a:defRPr>
            </a:lvl1pPr>
          </a:lstStyle>
          <a:p>
            <a:r>
              <a:rPr lang="fr-FR" smtClean="0"/>
              <a:t>Cliquez pour modifier le style du titre</a:t>
            </a:r>
            <a:endParaRPr lang="fr-FR" dirty="0"/>
          </a:p>
        </p:txBody>
      </p:sp>
      <p:sp>
        <p:nvSpPr>
          <p:cNvPr id="11" name="Espace réservé du contenu 7"/>
          <p:cNvSpPr>
            <a:spLocks noGrp="1"/>
          </p:cNvSpPr>
          <p:nvPr>
            <p:ph sz="quarter" idx="13"/>
          </p:nvPr>
        </p:nvSpPr>
        <p:spPr>
          <a:xfrm>
            <a:off x="280974" y="1220418"/>
            <a:ext cx="4127254" cy="5105954"/>
          </a:xfrm>
          <a:prstGeom prst="rect">
            <a:avLst/>
          </a:prstGeom>
        </p:spPr>
        <p:txBody>
          <a:bodyPr>
            <a:noAutofit/>
          </a:bodyPr>
          <a:lstStyle>
            <a:lvl1pPr marL="366713" indent="-177800">
              <a:buClr>
                <a:schemeClr val="tx2">
                  <a:lumMod val="75000"/>
                </a:schemeClr>
              </a:buClr>
              <a:buSzPct val="100000"/>
              <a:buFont typeface="Wingdings" pitchFamily="2" charset="2"/>
              <a:buChar char="§"/>
              <a:defRPr sz="1600" b="1" i="0">
                <a:solidFill>
                  <a:srgbClr val="02375E"/>
                </a:solidFill>
                <a:latin typeface="Arial"/>
                <a:cs typeface="Arial"/>
              </a:defRPr>
            </a:lvl1pPr>
            <a:lvl2pPr marL="717550" indent="-185738">
              <a:buSzPct val="100000"/>
              <a:buFont typeface="Arial"/>
              <a:buChar char="•"/>
              <a:tabLst>
                <a:tab pos="714375" algn="l"/>
              </a:tabLst>
              <a:defRPr sz="1400">
                <a:solidFill>
                  <a:srgbClr val="02375E"/>
                </a:solidFill>
                <a:latin typeface="Arial"/>
                <a:cs typeface="Arial"/>
              </a:defRPr>
            </a:lvl2pPr>
            <a:lvl3pPr marL="903288" indent="-174625">
              <a:buSzPct val="100000"/>
              <a:buFont typeface="Wingdings" pitchFamily="2" charset="2"/>
              <a:buChar char="ü"/>
              <a:defRPr sz="1400">
                <a:solidFill>
                  <a:srgbClr val="02375E"/>
                </a:solidFill>
                <a:latin typeface="Arial"/>
                <a:cs typeface="Arial"/>
              </a:defRPr>
            </a:lvl3pPr>
            <a:lvl4pPr marL="1077913" indent="-187325" defTabSz="620713">
              <a:buSzPct val="100000"/>
              <a:buFont typeface="Arial"/>
              <a:buChar char="•"/>
              <a:defRPr sz="1400">
                <a:solidFill>
                  <a:srgbClr val="02375E"/>
                </a:solidFill>
                <a:latin typeface="Arial"/>
                <a:cs typeface="Arial"/>
              </a:defRPr>
            </a:lvl4pPr>
            <a:lvl5pPr marL="1249363" indent="-177800">
              <a:buSzPct val="100000"/>
              <a:buFont typeface="Arial"/>
              <a:buChar char="•"/>
              <a:defRPr sz="1400">
                <a:solidFill>
                  <a:srgbClr val="02375E"/>
                </a:solidFill>
                <a:latin typeface="Arial"/>
                <a:cs typeface="Arial"/>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dirty="0">
              <a:ln>
                <a:noFill/>
              </a:ln>
              <a:solidFill>
                <a:srgbClr val="36616C"/>
              </a:solidFill>
              <a:effectLst/>
              <a:uLnTx/>
              <a:uFillTx/>
              <a:latin typeface="Arial"/>
              <a:ea typeface="+mn-ea"/>
              <a:cs typeface="Arial"/>
            </a:endParaRPr>
          </a:p>
        </p:txBody>
      </p:sp>
      <p:sp>
        <p:nvSpPr>
          <p:cNvPr id="7" name="Espace réservé du contenu 7"/>
          <p:cNvSpPr>
            <a:spLocks noGrp="1"/>
          </p:cNvSpPr>
          <p:nvPr>
            <p:ph sz="quarter" idx="14"/>
          </p:nvPr>
        </p:nvSpPr>
        <p:spPr>
          <a:xfrm>
            <a:off x="4730144" y="1220418"/>
            <a:ext cx="4127254" cy="5105954"/>
          </a:xfrm>
          <a:prstGeom prst="rect">
            <a:avLst/>
          </a:prstGeom>
        </p:spPr>
        <p:txBody>
          <a:bodyPr>
            <a:noAutofit/>
          </a:bodyPr>
          <a:lstStyle>
            <a:lvl1pPr marL="366713" indent="-177800">
              <a:buClr>
                <a:schemeClr val="tx2">
                  <a:lumMod val="75000"/>
                </a:schemeClr>
              </a:buClr>
              <a:buSzPct val="100000"/>
              <a:buFont typeface="Wingdings" pitchFamily="2" charset="2"/>
              <a:buChar char="§"/>
              <a:defRPr sz="1600" b="1" i="0">
                <a:solidFill>
                  <a:srgbClr val="02375E"/>
                </a:solidFill>
                <a:latin typeface="Arial"/>
                <a:cs typeface="Arial"/>
              </a:defRPr>
            </a:lvl1pPr>
            <a:lvl2pPr marL="717550" indent="-185738">
              <a:buSzPct val="100000"/>
              <a:buFont typeface="Arial"/>
              <a:buChar char="•"/>
              <a:tabLst>
                <a:tab pos="714375" algn="l"/>
              </a:tabLst>
              <a:defRPr sz="1400">
                <a:solidFill>
                  <a:srgbClr val="02375E"/>
                </a:solidFill>
                <a:latin typeface="Arial"/>
                <a:cs typeface="Arial"/>
              </a:defRPr>
            </a:lvl2pPr>
            <a:lvl3pPr marL="903288" indent="-174625">
              <a:buSzPct val="100000"/>
              <a:buFont typeface="Wingdings" pitchFamily="2" charset="2"/>
              <a:buChar char="ü"/>
              <a:defRPr sz="1400">
                <a:solidFill>
                  <a:srgbClr val="02375E"/>
                </a:solidFill>
                <a:latin typeface="Arial"/>
                <a:cs typeface="Arial"/>
              </a:defRPr>
            </a:lvl3pPr>
            <a:lvl4pPr marL="1077913" indent="-187325" defTabSz="620713">
              <a:buSzPct val="100000"/>
              <a:buFont typeface="Arial"/>
              <a:buChar char="•"/>
              <a:defRPr sz="1400">
                <a:solidFill>
                  <a:srgbClr val="02375E"/>
                </a:solidFill>
                <a:latin typeface="Arial"/>
                <a:cs typeface="Arial"/>
              </a:defRPr>
            </a:lvl4pPr>
            <a:lvl5pPr marL="1249363" indent="-177800">
              <a:buSzPct val="100000"/>
              <a:buFont typeface="Arial"/>
              <a:buChar char="•"/>
              <a:defRPr sz="1400">
                <a:solidFill>
                  <a:srgbClr val="02375E"/>
                </a:solidFill>
                <a:latin typeface="Arial"/>
                <a:cs typeface="Arial"/>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anap">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print"/>
          <a:srcRect t="20134" b="15834"/>
          <a:stretch>
            <a:fillRect/>
          </a:stretch>
        </p:blipFill>
        <p:spPr>
          <a:xfrm>
            <a:off x="378" y="85059"/>
            <a:ext cx="9143244" cy="616686"/>
          </a:xfrm>
          <a:prstGeom prst="rect">
            <a:avLst/>
          </a:prstGeom>
        </p:spPr>
      </p:pic>
      <p:sp>
        <p:nvSpPr>
          <p:cNvPr id="10" name="Titre 1"/>
          <p:cNvSpPr>
            <a:spLocks noGrp="1"/>
          </p:cNvSpPr>
          <p:nvPr>
            <p:ph type="title"/>
          </p:nvPr>
        </p:nvSpPr>
        <p:spPr>
          <a:xfrm>
            <a:off x="280972" y="668072"/>
            <a:ext cx="8730000" cy="447660"/>
          </a:xfrm>
          <a:prstGeom prst="rect">
            <a:avLst/>
          </a:prstGeom>
        </p:spPr>
        <p:txBody>
          <a:bodyPr wrap="none">
            <a:normAutofit/>
          </a:bodyPr>
          <a:lstStyle>
            <a:lvl1pPr algn="l">
              <a:defRPr sz="2000" b="1" i="0">
                <a:latin typeface="Arial"/>
                <a:cs typeface="Arial"/>
              </a:defRPr>
            </a:lvl1pPr>
          </a:lstStyle>
          <a:p>
            <a:r>
              <a:rPr lang="fr-FR" smtClean="0"/>
              <a:t>Cliquez pour modifier le style du titre</a:t>
            </a:r>
            <a:endParaRPr lang="fr-FR" dirty="0"/>
          </a:p>
        </p:txBody>
      </p:sp>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dirty="0">
              <a:ln>
                <a:noFill/>
              </a:ln>
              <a:solidFill>
                <a:srgbClr val="36616C"/>
              </a:solidFill>
              <a:effectLst/>
              <a:uLnTx/>
              <a:uFillTx/>
              <a:latin typeface="Arial"/>
              <a:ea typeface="+mn-ea"/>
              <a:cs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seul anap">
    <p:spTree>
      <p:nvGrpSpPr>
        <p:cNvPr id="1" name=""/>
        <p:cNvGrpSpPr/>
        <p:nvPr/>
      </p:nvGrpSpPr>
      <p:grpSpPr>
        <a:xfrm>
          <a:off x="0" y="0"/>
          <a:ext cx="0" cy="0"/>
          <a:chOff x="0" y="0"/>
          <a:chExt cx="0" cy="0"/>
        </a:xfrm>
      </p:grpSpPr>
      <p:sp>
        <p:nvSpPr>
          <p:cNvPr id="10" name="Titre 1"/>
          <p:cNvSpPr>
            <a:spLocks noGrp="1"/>
          </p:cNvSpPr>
          <p:nvPr>
            <p:ph type="title"/>
          </p:nvPr>
        </p:nvSpPr>
        <p:spPr>
          <a:xfrm>
            <a:off x="963372" y="40264"/>
            <a:ext cx="8028000" cy="447660"/>
          </a:xfrm>
          <a:prstGeom prst="rect">
            <a:avLst/>
          </a:prstGeom>
        </p:spPr>
        <p:txBody>
          <a:bodyPr wrap="none">
            <a:normAutofit/>
          </a:bodyPr>
          <a:lstStyle>
            <a:lvl1pPr algn="l">
              <a:defRPr sz="2000" b="1" i="0">
                <a:latin typeface="Arial"/>
                <a:cs typeface="Arial"/>
              </a:defRPr>
            </a:lvl1pPr>
          </a:lstStyle>
          <a:p>
            <a:r>
              <a:rPr lang="fr-FR" smtClean="0"/>
              <a:t>Cliquez pour modifier le style du titre</a:t>
            </a:r>
            <a:endParaRPr lang="fr-FR" dirty="0"/>
          </a:p>
        </p:txBody>
      </p:sp>
      <p:pic>
        <p:nvPicPr>
          <p:cNvPr id="99330" name="Picture 2"/>
          <p:cNvPicPr>
            <a:picLocks noChangeAspect="1" noChangeArrowheads="1"/>
          </p:cNvPicPr>
          <p:nvPr userDrawn="1"/>
        </p:nvPicPr>
        <p:blipFill>
          <a:blip r:embed="rId2" cstate="print"/>
          <a:srcRect/>
          <a:stretch>
            <a:fillRect/>
          </a:stretch>
        </p:blipFill>
        <p:spPr bwMode="auto">
          <a:xfrm>
            <a:off x="27296" y="81888"/>
            <a:ext cx="890706" cy="335163"/>
          </a:xfrm>
          <a:prstGeom prst="rect">
            <a:avLst/>
          </a:prstGeom>
          <a:noFill/>
          <a:ln w="9525">
            <a:noFill/>
            <a:miter lim="800000"/>
            <a:headEnd/>
            <a:tailEnd/>
          </a:ln>
          <a:effectLst/>
        </p:spPr>
      </p:pic>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1000" b="1" i="0" u="none" strike="noStrike" kern="1200" cap="none" spc="0" normalizeH="0" baseline="0" noProof="0" dirty="0">
              <a:ln>
                <a:noFill/>
              </a:ln>
              <a:solidFill>
                <a:srgbClr val="36616C"/>
              </a:solidFill>
              <a:effectLst/>
              <a:uLnTx/>
              <a:uFillTx/>
              <a:latin typeface="Arial"/>
              <a:ea typeface="+mn-ea"/>
              <a:cs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3"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9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dirty="0">
              <a:ln>
                <a:noFill/>
              </a:ln>
              <a:solidFill>
                <a:srgbClr val="36616C"/>
              </a:solidFill>
              <a:effectLst/>
              <a:uLnTx/>
              <a:uFillTx/>
              <a:latin typeface="Arial"/>
              <a:ea typeface="+mn-ea"/>
              <a:cs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052513" y="93663"/>
            <a:ext cx="6329362" cy="576262"/>
          </a:xfrm>
        </p:spPr>
        <p:txBody>
          <a:bodyPr/>
          <a:lstStyle/>
          <a:p>
            <a:r>
              <a:rPr lang="fr-FR" smtClean="0"/>
              <a:t>Cliquez pour modifier le style du titre</a:t>
            </a:r>
            <a:endParaRPr lang="fr-FR" dirty="0"/>
          </a:p>
        </p:txBody>
      </p:sp>
      <p:sp>
        <p:nvSpPr>
          <p:cNvPr id="4"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9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dirty="0">
              <a:ln>
                <a:noFill/>
              </a:ln>
              <a:solidFill>
                <a:srgbClr val="36616C"/>
              </a:solidFill>
              <a:effectLst/>
              <a:uLnTx/>
              <a:uFillTx/>
              <a:latin typeface="Arial"/>
              <a:ea typeface="+mn-ea"/>
              <a:cs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6.emf"/><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oleObject" Target="../embeddings/oleObject1.bin"/><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tags" Target="../tags/tag2.xml"/><Relationship Id="rId5" Type="http://schemas.openxmlformats.org/officeDocument/2006/relationships/slideLayout" Target="../slideLayouts/slideLayout14.xml"/><Relationship Id="rId10" Type="http://schemas.openxmlformats.org/officeDocument/2006/relationships/vmlDrawing" Target="../drawings/vmlDrawing1.vml"/><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8F4D6-224F-0B4B-8ECE-603744A7B354}" type="datetimeFigureOut">
              <a:rPr lang="fr-FR" smtClean="0"/>
              <a:pPr/>
              <a:t>29/07/2016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241F5-8998-1C40-AECE-9E6A33B2EF7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7" r:id="rId3"/>
    <p:sldLayoutId id="2147483812" r:id="rId4"/>
    <p:sldLayoutId id="2147483820" r:id="rId5"/>
    <p:sldLayoutId id="2147483816" r:id="rId6"/>
    <p:sldLayoutId id="2147483818" r:id="rId7"/>
    <p:sldLayoutId id="2147483813" r:id="rId8"/>
    <p:sldLayoutId id="2147483819"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7" name="Objet 6" hidden="1"/>
          <p:cNvGraphicFramePr>
            <a:graphicFrameLocks noChangeAspect="1"/>
          </p:cNvGraphicFramePr>
          <p:nvPr userDrawn="1">
            <p:custDataLst>
              <p:tags r:id="rId11"/>
            </p:custDataLst>
            <p:extLst>
              <p:ext uri="{D42A27DB-BD31-4B8C-83A1-F6EECF244321}">
                <p14:modId xmlns:p14="http://schemas.microsoft.com/office/powerpoint/2010/main" val="367160445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61" name="Diapositive think-cell" r:id="rId12" imgW="270" imgH="270" progId="TCLayout.ActiveDocument.1">
                  <p:embed/>
                </p:oleObj>
              </mc:Choice>
              <mc:Fallback>
                <p:oleObj name="Diapositive think-cell" r:id="rId12" imgW="270" imgH="270" progId="TCLayout.ActiveDocument.1">
                  <p:embed/>
                  <p:pic>
                    <p:nvPicPr>
                      <p:cNvPr id="0" name=""/>
                      <p:cNvPicPr/>
                      <p:nvPr/>
                    </p:nvPicPr>
                    <p:blipFill>
                      <a:blip r:embed="rId13"/>
                      <a:stretch>
                        <a:fillRect/>
                      </a:stretch>
                    </p:blipFill>
                    <p:spPr>
                      <a:xfrm>
                        <a:off x="1588" y="1588"/>
                        <a:ext cx="1587" cy="1587"/>
                      </a:xfrm>
                      <a:prstGeom prst="rect">
                        <a:avLst/>
                      </a:prstGeom>
                    </p:spPr>
                  </p:pic>
                </p:oleObj>
              </mc:Fallback>
            </mc:AlternateContent>
          </a:graphicData>
        </a:graphic>
      </p:graphicFrame>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8F4D6-224F-0B4B-8ECE-603744A7B354}" type="datetimeFigureOut">
              <a:rPr lang="fr-FR" smtClean="0"/>
              <a:pPr/>
              <a:t>29/07/2016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241F5-8998-1C40-AECE-9E6A33B2EF7A}" type="slidenum">
              <a:rPr lang="fr-FR" smtClean="0"/>
              <a:pPr/>
              <a:t>‹N°›</a:t>
            </a:fld>
            <a:endParaRPr lang="fr-FR"/>
          </a:p>
        </p:txBody>
      </p:sp>
    </p:spTree>
    <p:extLst>
      <p:ext uri="{BB962C8B-B14F-4D97-AF65-F5344CB8AC3E}">
        <p14:creationId xmlns:p14="http://schemas.microsoft.com/office/powerpoint/2010/main" val="3934528677"/>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84184" y="1861100"/>
            <a:ext cx="8439776" cy="1552660"/>
          </a:xfrm>
        </p:spPr>
        <p:txBody>
          <a:bodyPr>
            <a:noAutofit/>
          </a:bodyPr>
          <a:lstStyle/>
          <a:p>
            <a:r>
              <a:rPr lang="fr-FR" sz="3600" b="1" dirty="0" smtClean="0"/>
              <a:t>Mettre en œuvre un projet de parcours </a:t>
            </a:r>
          </a:p>
          <a:p>
            <a:r>
              <a:rPr lang="fr-FR" sz="3600" b="1" dirty="0" smtClean="0"/>
              <a:t>en psychiatrie et santé mentale</a:t>
            </a:r>
            <a:endParaRPr lang="fr-FR" sz="2400" b="1" dirty="0" smtClean="0"/>
          </a:p>
          <a:p>
            <a:endParaRPr lang="fr-FR" sz="2000" b="1" dirty="0" smtClean="0"/>
          </a:p>
          <a:p>
            <a:r>
              <a:rPr lang="fr-FR" sz="2000" b="1" dirty="0" smtClean="0">
                <a:solidFill>
                  <a:schemeClr val="bg2"/>
                </a:solidFill>
              </a:rPr>
              <a:t>Réunion plénière de lancement</a:t>
            </a:r>
          </a:p>
          <a:p>
            <a:endParaRPr lang="fr-FR" sz="2000" b="1" dirty="0" smtClean="0"/>
          </a:p>
          <a:p>
            <a:endParaRPr lang="fr-FR" sz="2000" b="1" dirty="0"/>
          </a:p>
          <a:p>
            <a:r>
              <a:rPr lang="fr-FR" sz="2000" i="1" dirty="0" smtClean="0"/>
              <a:t>Date</a:t>
            </a:r>
          </a:p>
          <a:p>
            <a:r>
              <a:rPr lang="fr-FR" sz="2000" i="1" dirty="0" smtClean="0"/>
              <a:t>Lieu</a:t>
            </a:r>
            <a:endParaRPr lang="fr-FR"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Présentation de l’équipe projet</a:t>
            </a:r>
            <a:endParaRPr lang="fr-FR" dirty="0"/>
          </a:p>
        </p:txBody>
      </p:sp>
      <p:sp>
        <p:nvSpPr>
          <p:cNvPr id="3" name="Espace réservé du contenu 2"/>
          <p:cNvSpPr>
            <a:spLocks noGrp="1"/>
          </p:cNvSpPr>
          <p:nvPr>
            <p:ph sz="quarter" idx="13"/>
          </p:nvPr>
        </p:nvSpPr>
        <p:spPr/>
        <p:txBody>
          <a:bodyPr/>
          <a:lstStyle/>
          <a:p>
            <a:endParaRPr lang="fr-FR"/>
          </a:p>
        </p:txBody>
      </p:sp>
      <p:sp>
        <p:nvSpPr>
          <p:cNvPr id="4" name="ZoneTexte 3"/>
          <p:cNvSpPr txBox="1"/>
          <p:nvPr/>
        </p:nvSpPr>
        <p:spPr>
          <a:xfrm>
            <a:off x="2335237" y="64800"/>
            <a:ext cx="6619463" cy="400110"/>
          </a:xfrm>
          <a:prstGeom prst="rect">
            <a:avLst/>
          </a:prstGeom>
        </p:spPr>
        <p:txBody>
          <a:bodyPr vert="horz" wrap="none" lIns="91440" tIns="45720" rIns="91440" bIns="45720" rtlCol="0" anchor="ctr">
            <a:normAutofit/>
          </a:bodyPr>
          <a:lstStyle>
            <a:lvl1pPr defTabSz="457200" eaLnBrk="1" latinLnBrk="0" hangingPunct="1">
              <a:buNone/>
              <a:defRPr sz="2000" i="0">
                <a:latin typeface="Arial"/>
                <a:ea typeface="+mj-ea"/>
                <a:cs typeface="Arial"/>
              </a:defRPr>
            </a:lvl1pPr>
          </a:lstStyle>
          <a:p>
            <a:pPr algn="r"/>
            <a:r>
              <a:rPr lang="fr-FR" sz="1800" dirty="0" smtClean="0">
                <a:solidFill>
                  <a:schemeClr val="bg1"/>
                </a:solidFill>
              </a:rPr>
              <a:t>Quelle mise en œuvre à la Réunion ?</a:t>
            </a:r>
            <a:endParaRPr lang="fr-FR" sz="1800" dirty="0">
              <a:solidFill>
                <a:schemeClr val="bg1"/>
              </a:solidFill>
            </a:endParaRPr>
          </a:p>
        </p:txBody>
      </p:sp>
      <p:sp>
        <p:nvSpPr>
          <p:cNvPr id="5" name="ZoneTexte 4"/>
          <p:cNvSpPr txBox="1"/>
          <p:nvPr/>
        </p:nvSpPr>
        <p:spPr>
          <a:xfrm>
            <a:off x="2222695" y="3249637"/>
            <a:ext cx="5206041" cy="584775"/>
          </a:xfrm>
          <a:prstGeom prst="rect">
            <a:avLst/>
          </a:prstGeom>
          <a:solidFill>
            <a:srgbClr val="FFFF00"/>
          </a:solidFill>
        </p:spPr>
        <p:txBody>
          <a:bodyPr wrap="none" rtlCol="0">
            <a:spAutoFit/>
          </a:bodyPr>
          <a:lstStyle/>
          <a:p>
            <a:r>
              <a:rPr lang="fr-FR" sz="3200" dirty="0" smtClean="0"/>
              <a:t>A compléter par l’ARS/CD</a:t>
            </a:r>
            <a:endParaRPr lang="fr-FR" sz="3200" dirty="0"/>
          </a:p>
        </p:txBody>
      </p:sp>
    </p:spTree>
    <p:extLst>
      <p:ext uri="{BB962C8B-B14F-4D97-AF65-F5344CB8AC3E}">
        <p14:creationId xmlns:p14="http://schemas.microsoft.com/office/powerpoint/2010/main" val="2110286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Connecteur droit 24"/>
          <p:cNvCxnSpPr>
            <a:endCxn id="5" idx="0"/>
          </p:cNvCxnSpPr>
          <p:nvPr/>
        </p:nvCxnSpPr>
        <p:spPr>
          <a:xfrm>
            <a:off x="7331529" y="3037114"/>
            <a:ext cx="685800" cy="1759373"/>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280972" y="856330"/>
            <a:ext cx="8730000" cy="447660"/>
          </a:xfrm>
        </p:spPr>
        <p:txBody>
          <a:bodyPr>
            <a:noAutofit/>
          </a:bodyPr>
          <a:lstStyle/>
          <a:p>
            <a:r>
              <a:rPr lang="fr-FR" dirty="0" smtClean="0"/>
              <a:t>Mettre en œuvre un projet de parcours en Psychiatrie </a:t>
            </a:r>
            <a:r>
              <a:rPr lang="fr-FR" dirty="0"/>
              <a:t>et </a:t>
            </a:r>
            <a:r>
              <a:rPr lang="fr-FR"/>
              <a:t>Santé </a:t>
            </a:r>
            <a:r>
              <a:rPr lang="fr-FR" smtClean="0"/>
              <a:t>Mentale</a:t>
            </a:r>
            <a:endParaRPr lang="fr-FR" dirty="0"/>
          </a:p>
        </p:txBody>
      </p:sp>
      <p:sp>
        <p:nvSpPr>
          <p:cNvPr id="4" name="ZoneTexte 3"/>
          <p:cNvSpPr txBox="1"/>
          <p:nvPr/>
        </p:nvSpPr>
        <p:spPr>
          <a:xfrm>
            <a:off x="2335237" y="64800"/>
            <a:ext cx="6619463" cy="400110"/>
          </a:xfrm>
          <a:prstGeom prst="rect">
            <a:avLst/>
          </a:prstGeom>
        </p:spPr>
        <p:txBody>
          <a:bodyPr vert="horz" wrap="none" lIns="91440" tIns="45720" rIns="91440" bIns="45720" rtlCol="0" anchor="ctr">
            <a:normAutofit/>
          </a:bodyPr>
          <a:lstStyle>
            <a:lvl1pPr defTabSz="457200" eaLnBrk="1" latinLnBrk="0" hangingPunct="1">
              <a:buNone/>
              <a:defRPr sz="2000" i="0">
                <a:latin typeface="Arial"/>
                <a:ea typeface="+mj-ea"/>
                <a:cs typeface="Arial"/>
              </a:defRPr>
            </a:lvl1pPr>
          </a:lstStyle>
          <a:p>
            <a:pPr algn="r"/>
            <a:r>
              <a:rPr lang="fr-FR" sz="1800" dirty="0">
                <a:solidFill>
                  <a:schemeClr val="bg1"/>
                </a:solidFill>
              </a:rPr>
              <a:t>Quel est le rôle de </a:t>
            </a:r>
            <a:r>
              <a:rPr lang="fr-FR" sz="1800" dirty="0" smtClean="0">
                <a:solidFill>
                  <a:schemeClr val="bg1"/>
                </a:solidFill>
              </a:rPr>
              <a:t>l’ANAP ?</a:t>
            </a:r>
            <a:endParaRPr lang="fr-FR" sz="1800" dirty="0">
              <a:solidFill>
                <a:schemeClr val="bg1"/>
              </a:solidFill>
            </a:endParaRPr>
          </a:p>
        </p:txBody>
      </p:sp>
      <p:sp>
        <p:nvSpPr>
          <p:cNvPr id="7" name="Signalisation droite 2"/>
          <p:cNvSpPr/>
          <p:nvPr/>
        </p:nvSpPr>
        <p:spPr>
          <a:xfrm>
            <a:off x="786600" y="1900817"/>
            <a:ext cx="929308" cy="1080000"/>
          </a:xfrm>
          <a:prstGeom prst="homePlate">
            <a:avLst>
              <a:gd name="adj" fmla="val 20270"/>
            </a:avLst>
          </a:prstGeom>
          <a:solidFill>
            <a:schemeClr val="bg1"/>
          </a:solidFill>
          <a:ln w="38100" cap="flat" cmpd="sng" algn="ctr">
            <a:solidFill>
              <a:srgbClr val="02375E"/>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600" baseline="-25000" dirty="0" smtClean="0">
                <a:solidFill>
                  <a:srgbClr val="02375E"/>
                </a:solidFill>
              </a:rPr>
              <a:t>Cadrage</a:t>
            </a:r>
            <a:endParaRPr lang="fr-FR" sz="1600" baseline="-25000" dirty="0">
              <a:solidFill>
                <a:srgbClr val="02375E"/>
              </a:solidFill>
            </a:endParaRPr>
          </a:p>
        </p:txBody>
      </p:sp>
      <p:sp>
        <p:nvSpPr>
          <p:cNvPr id="8" name="Chevron 7"/>
          <p:cNvSpPr/>
          <p:nvPr/>
        </p:nvSpPr>
        <p:spPr>
          <a:xfrm>
            <a:off x="2726526" y="1900817"/>
            <a:ext cx="1752673" cy="1080000"/>
          </a:xfrm>
          <a:prstGeom prst="chevron">
            <a:avLst>
              <a:gd name="adj" fmla="val 16299"/>
            </a:avLst>
          </a:prstGeom>
          <a:solidFill>
            <a:schemeClr val="bg1"/>
          </a:solidFill>
          <a:ln w="38100" cap="flat" cmpd="sng" algn="ctr">
            <a:solidFill>
              <a:srgbClr val="02375E"/>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600" dirty="0" smtClean="0">
                <a:solidFill>
                  <a:srgbClr val="02375E"/>
                </a:solidFill>
              </a:rPr>
              <a:t>2. </a:t>
            </a:r>
          </a:p>
          <a:p>
            <a:pPr algn="ctr"/>
            <a:r>
              <a:rPr lang="fr-FR" sz="1600" dirty="0" smtClean="0">
                <a:solidFill>
                  <a:srgbClr val="02375E"/>
                </a:solidFill>
              </a:rPr>
              <a:t>Diagnostic</a:t>
            </a:r>
            <a:endParaRPr lang="fr-FR" sz="1600" dirty="0">
              <a:solidFill>
                <a:srgbClr val="02375E"/>
              </a:solidFill>
            </a:endParaRPr>
          </a:p>
        </p:txBody>
      </p:sp>
      <p:sp>
        <p:nvSpPr>
          <p:cNvPr id="9" name="Chevron 8"/>
          <p:cNvSpPr/>
          <p:nvPr/>
        </p:nvSpPr>
        <p:spPr>
          <a:xfrm>
            <a:off x="5834665" y="1900817"/>
            <a:ext cx="1863437" cy="1080000"/>
          </a:xfrm>
          <a:prstGeom prst="chevron">
            <a:avLst>
              <a:gd name="adj" fmla="val 16299"/>
            </a:avLst>
          </a:prstGeom>
          <a:solidFill>
            <a:schemeClr val="bg1"/>
          </a:solidFill>
          <a:ln w="38100" cap="flat" cmpd="sng" algn="ctr">
            <a:solidFill>
              <a:srgbClr val="02375E"/>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600" dirty="0" smtClean="0">
                <a:solidFill>
                  <a:srgbClr val="02375E"/>
                </a:solidFill>
              </a:rPr>
              <a:t>4. </a:t>
            </a:r>
          </a:p>
          <a:p>
            <a:pPr algn="ctr"/>
            <a:r>
              <a:rPr lang="fr-FR" sz="1600" dirty="0" smtClean="0">
                <a:solidFill>
                  <a:srgbClr val="02375E"/>
                </a:solidFill>
              </a:rPr>
              <a:t>Mise en œuvre de la feuille de route</a:t>
            </a:r>
            <a:endParaRPr lang="fr-FR" sz="1600" dirty="0">
              <a:solidFill>
                <a:srgbClr val="02375E"/>
              </a:solidFill>
            </a:endParaRPr>
          </a:p>
        </p:txBody>
      </p:sp>
      <p:sp>
        <p:nvSpPr>
          <p:cNvPr id="10" name="Chevron 9"/>
          <p:cNvSpPr/>
          <p:nvPr/>
        </p:nvSpPr>
        <p:spPr>
          <a:xfrm>
            <a:off x="7586030" y="1900817"/>
            <a:ext cx="1424942" cy="1080000"/>
          </a:xfrm>
          <a:prstGeom prst="chevron">
            <a:avLst>
              <a:gd name="adj" fmla="val 16299"/>
            </a:avLst>
          </a:prstGeom>
          <a:solidFill>
            <a:schemeClr val="bg1"/>
          </a:solidFill>
          <a:ln w="38100" cap="flat" cmpd="sng" algn="ctr">
            <a:solidFill>
              <a:srgbClr val="02375E"/>
            </a:solidFill>
            <a:prstDash val="dash"/>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600" dirty="0" smtClean="0">
                <a:solidFill>
                  <a:srgbClr val="02375E"/>
                </a:solidFill>
              </a:rPr>
              <a:t>Essaimage régional</a:t>
            </a:r>
            <a:endParaRPr lang="fr-FR" sz="1600" dirty="0">
              <a:solidFill>
                <a:srgbClr val="02375E"/>
              </a:solidFill>
            </a:endParaRPr>
          </a:p>
        </p:txBody>
      </p:sp>
      <p:sp>
        <p:nvSpPr>
          <p:cNvPr id="11" name="ZoneTexte 8"/>
          <p:cNvSpPr txBox="1"/>
          <p:nvPr/>
        </p:nvSpPr>
        <p:spPr>
          <a:xfrm>
            <a:off x="198547" y="3529197"/>
            <a:ext cx="2047210" cy="2031325"/>
          </a:xfrm>
          <a:prstGeom prst="rect">
            <a:avLst/>
          </a:prstGeom>
          <a:solidFill>
            <a:srgbClr val="FFFFFF"/>
          </a:solid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buFont typeface="+mj-lt"/>
              <a:buAutoNum type="arabicPeriod"/>
            </a:pPr>
            <a:r>
              <a:rPr lang="fr-FR" sz="1400" dirty="0" smtClean="0">
                <a:solidFill>
                  <a:schemeClr val="accent6">
                    <a:lumMod val="75000"/>
                  </a:schemeClr>
                </a:solidFill>
              </a:rPr>
              <a:t>Choix du territoire d’action</a:t>
            </a:r>
          </a:p>
          <a:p>
            <a:pPr marL="228600" indent="-228600">
              <a:buFont typeface="+mj-lt"/>
              <a:buAutoNum type="arabicPeriod"/>
            </a:pPr>
            <a:r>
              <a:rPr lang="fr-FR" sz="1400" dirty="0" smtClean="0">
                <a:solidFill>
                  <a:schemeClr val="accent6">
                    <a:lumMod val="75000"/>
                  </a:schemeClr>
                </a:solidFill>
              </a:rPr>
              <a:t>Formalisation de la démarche par convention ARS-ANAP</a:t>
            </a:r>
            <a:endParaRPr lang="fr-FR" sz="1400" dirty="0" smtClean="0">
              <a:solidFill>
                <a:srgbClr val="EE8028"/>
              </a:solidFill>
            </a:endParaRPr>
          </a:p>
          <a:p>
            <a:pPr marL="0" lvl="1"/>
            <a:r>
              <a:rPr lang="fr-FR" sz="1400" dirty="0" smtClean="0">
                <a:solidFill>
                  <a:srgbClr val="EE8028"/>
                </a:solidFill>
              </a:rPr>
              <a:t>3. Cartographie </a:t>
            </a:r>
            <a:r>
              <a:rPr lang="fr-FR" sz="1400" dirty="0" smtClean="0">
                <a:solidFill>
                  <a:schemeClr val="accent6">
                    <a:lumMod val="75000"/>
                  </a:schemeClr>
                </a:solidFill>
              </a:rPr>
              <a:t>du territoire</a:t>
            </a:r>
          </a:p>
          <a:p>
            <a:endParaRPr lang="fr-FR" sz="1400" dirty="0" smtClean="0">
              <a:solidFill>
                <a:schemeClr val="accent6">
                  <a:lumMod val="75000"/>
                </a:schemeClr>
              </a:solidFill>
            </a:endParaRPr>
          </a:p>
        </p:txBody>
      </p:sp>
      <p:sp>
        <p:nvSpPr>
          <p:cNvPr id="12" name="ZoneTexte 9"/>
          <p:cNvSpPr txBox="1"/>
          <p:nvPr/>
        </p:nvSpPr>
        <p:spPr>
          <a:xfrm>
            <a:off x="2206905" y="4194124"/>
            <a:ext cx="4471481" cy="2677656"/>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85738" lvl="1" indent="-179388">
              <a:buFont typeface="+mj-lt"/>
              <a:buAutoNum type="arabicPeriod"/>
            </a:pPr>
            <a:r>
              <a:rPr lang="fr-FR" sz="1400" dirty="0" smtClean="0"/>
              <a:t>Description et analyse </a:t>
            </a:r>
            <a:r>
              <a:rPr lang="fr-FR" sz="1400" dirty="0" smtClean="0">
                <a:solidFill>
                  <a:srgbClr val="EE8028"/>
                </a:solidFill>
              </a:rPr>
              <a:t>de 5 « portes d’entrée » </a:t>
            </a:r>
            <a:r>
              <a:rPr lang="fr-FR" sz="1400" dirty="0" smtClean="0"/>
              <a:t>sur les parcours des territoires considérés (cf. diapo « rosace »)</a:t>
            </a:r>
          </a:p>
          <a:p>
            <a:pPr marL="642938" lvl="3" indent="-179388">
              <a:buFont typeface="Wingdings" charset="2"/>
              <a:buChar char="ü"/>
            </a:pPr>
            <a:r>
              <a:rPr lang="fr-FR" sz="1400" b="0" dirty="0" smtClean="0"/>
              <a:t>Situations inadéquates</a:t>
            </a:r>
          </a:p>
          <a:p>
            <a:pPr marL="642938" lvl="3" indent="-179388">
              <a:buFont typeface="Wingdings" charset="2"/>
              <a:buChar char="ü"/>
            </a:pPr>
            <a:r>
              <a:rPr lang="fr-FR" sz="1400" b="0" dirty="0" smtClean="0"/>
              <a:t>Accès au diagnostic et aux soins précoces</a:t>
            </a:r>
          </a:p>
          <a:p>
            <a:pPr marL="642938" lvl="3" indent="-179388">
              <a:buFont typeface="Wingdings" charset="2"/>
              <a:buChar char="ü"/>
            </a:pPr>
            <a:r>
              <a:rPr lang="fr-FR" sz="1400" b="0" dirty="0" smtClean="0"/>
              <a:t>Prévention et gestion des situations de crise</a:t>
            </a:r>
          </a:p>
          <a:p>
            <a:pPr marL="642938" lvl="3" indent="-179388">
              <a:buFont typeface="Wingdings" charset="2"/>
              <a:buChar char="ü"/>
            </a:pPr>
            <a:r>
              <a:rPr lang="fr-FR" sz="1400" b="0" dirty="0" smtClean="0"/>
              <a:t>Accès aux accompagnements sociaux et médico-sociaux</a:t>
            </a:r>
          </a:p>
          <a:p>
            <a:pPr marL="642938" lvl="3" indent="-179388">
              <a:buFont typeface="Wingdings" charset="2"/>
              <a:buChar char="ü"/>
            </a:pPr>
            <a:r>
              <a:rPr lang="fr-FR" sz="1400" b="0" dirty="0" smtClean="0"/>
              <a:t>Accès aux soins somatiques</a:t>
            </a:r>
            <a:endParaRPr lang="fr-FR" sz="1400" dirty="0" smtClean="0"/>
          </a:p>
          <a:p>
            <a:pPr marL="185738" lvl="1" indent="-179388">
              <a:buFont typeface="+mj-lt"/>
              <a:buAutoNum type="arabicPeriod"/>
            </a:pPr>
            <a:r>
              <a:rPr lang="fr-FR" sz="1400" dirty="0" smtClean="0"/>
              <a:t>Identification des points de difficulté opérationnels sur chacune de ces portes d’entrée et </a:t>
            </a:r>
            <a:r>
              <a:rPr lang="fr-FR" sz="1400" dirty="0" smtClean="0">
                <a:solidFill>
                  <a:srgbClr val="EE8028"/>
                </a:solidFill>
              </a:rPr>
              <a:t>analyse causale</a:t>
            </a:r>
          </a:p>
          <a:p>
            <a:pPr marL="185738" lvl="1" indent="-179388">
              <a:buFont typeface="+mj-lt"/>
              <a:buAutoNum type="arabicPeriod"/>
            </a:pPr>
            <a:r>
              <a:rPr lang="fr-FR" sz="1400" dirty="0" smtClean="0"/>
              <a:t>Formalisation d’un </a:t>
            </a:r>
            <a:r>
              <a:rPr lang="fr-FR" sz="1400" dirty="0" smtClean="0">
                <a:solidFill>
                  <a:srgbClr val="EE8028"/>
                </a:solidFill>
              </a:rPr>
              <a:t>diagnostic partagé</a:t>
            </a:r>
            <a:endParaRPr lang="fr-FR" sz="1400" dirty="0" smtClean="0"/>
          </a:p>
        </p:txBody>
      </p:sp>
      <p:sp>
        <p:nvSpPr>
          <p:cNvPr id="13" name="Chevron 12"/>
          <p:cNvSpPr/>
          <p:nvPr/>
        </p:nvSpPr>
        <p:spPr>
          <a:xfrm>
            <a:off x="4394505" y="1900817"/>
            <a:ext cx="1512168" cy="1080000"/>
          </a:xfrm>
          <a:prstGeom prst="chevron">
            <a:avLst>
              <a:gd name="adj" fmla="val 16299"/>
            </a:avLst>
          </a:prstGeom>
          <a:solidFill>
            <a:schemeClr val="bg1"/>
          </a:solidFill>
          <a:ln w="38100" cap="flat" cmpd="sng" algn="ctr">
            <a:solidFill>
              <a:schemeClr val="tx2">
                <a:lumMod val="75000"/>
              </a:schemeClr>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600" dirty="0" smtClean="0">
                <a:solidFill>
                  <a:schemeClr val="tx2">
                    <a:lumMod val="75000"/>
                  </a:schemeClr>
                </a:solidFill>
              </a:rPr>
              <a:t>3. </a:t>
            </a:r>
          </a:p>
          <a:p>
            <a:pPr algn="ctr"/>
            <a:r>
              <a:rPr lang="fr-FR" sz="1600" dirty="0" smtClean="0">
                <a:solidFill>
                  <a:schemeClr val="tx2">
                    <a:lumMod val="75000"/>
                  </a:schemeClr>
                </a:solidFill>
              </a:rPr>
              <a:t>Elaboration Feuille de route</a:t>
            </a:r>
            <a:endParaRPr lang="fr-FR" sz="1600" dirty="0">
              <a:solidFill>
                <a:schemeClr val="tx2">
                  <a:lumMod val="75000"/>
                </a:schemeClr>
              </a:solidFill>
            </a:endParaRPr>
          </a:p>
        </p:txBody>
      </p:sp>
      <p:sp>
        <p:nvSpPr>
          <p:cNvPr id="14" name="Chevron 13"/>
          <p:cNvSpPr/>
          <p:nvPr/>
        </p:nvSpPr>
        <p:spPr>
          <a:xfrm>
            <a:off x="1634227" y="1900816"/>
            <a:ext cx="1191326" cy="1080000"/>
          </a:xfrm>
          <a:prstGeom prst="chevron">
            <a:avLst>
              <a:gd name="adj" fmla="val 16299"/>
            </a:avLst>
          </a:prstGeom>
          <a:solidFill>
            <a:schemeClr val="bg1"/>
          </a:solidFill>
          <a:ln w="38100" cap="flat" cmpd="sng" algn="ctr">
            <a:solidFill>
              <a:srgbClr val="02375E"/>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600" baseline="-25000" dirty="0" smtClean="0">
                <a:solidFill>
                  <a:srgbClr val="02375E"/>
                </a:solidFill>
              </a:rPr>
              <a:t>1. Lancement</a:t>
            </a:r>
            <a:endParaRPr lang="fr-FR" sz="1600" baseline="-25000" dirty="0">
              <a:solidFill>
                <a:srgbClr val="02375E"/>
              </a:solidFill>
            </a:endParaRPr>
          </a:p>
        </p:txBody>
      </p:sp>
      <p:cxnSp>
        <p:nvCxnSpPr>
          <p:cNvPr id="15" name="Forme 16"/>
          <p:cNvCxnSpPr/>
          <p:nvPr/>
        </p:nvCxnSpPr>
        <p:spPr>
          <a:xfrm rot="16200000" flipH="1">
            <a:off x="4618626" y="3203135"/>
            <a:ext cx="862581" cy="417944"/>
          </a:xfrm>
          <a:prstGeom prst="bentConnector2">
            <a:avLst/>
          </a:prstGeom>
        </p:spPr>
        <p:style>
          <a:lnRef idx="2">
            <a:schemeClr val="accent2"/>
          </a:lnRef>
          <a:fillRef idx="0">
            <a:schemeClr val="accent2"/>
          </a:fillRef>
          <a:effectRef idx="1">
            <a:schemeClr val="accent2"/>
          </a:effectRef>
          <a:fontRef idx="minor">
            <a:schemeClr val="tx1"/>
          </a:fontRef>
        </p:style>
      </p:cxnSp>
      <p:sp>
        <p:nvSpPr>
          <p:cNvPr id="16" name="ZoneTexte 18"/>
          <p:cNvSpPr txBox="1"/>
          <p:nvPr/>
        </p:nvSpPr>
        <p:spPr>
          <a:xfrm>
            <a:off x="5144588" y="3310780"/>
            <a:ext cx="3495148" cy="954107"/>
          </a:xfrm>
          <a:prstGeom prst="rect">
            <a:avLst/>
          </a:prstGeom>
          <a:solidFill>
            <a:srgbClr val="FFFFFF"/>
          </a:solid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buFont typeface="+mj-lt"/>
              <a:buAutoNum type="arabicPeriod"/>
            </a:pPr>
            <a:r>
              <a:rPr lang="fr-FR" sz="1400" dirty="0" smtClean="0">
                <a:solidFill>
                  <a:schemeClr val="accent6">
                    <a:lumMod val="75000"/>
                  </a:schemeClr>
                </a:solidFill>
              </a:rPr>
              <a:t>Méthode de tri des pistes d’actions</a:t>
            </a:r>
          </a:p>
          <a:p>
            <a:pPr marL="228600" indent="-228600">
              <a:buFont typeface="+mj-lt"/>
              <a:buAutoNum type="arabicPeriod"/>
            </a:pPr>
            <a:r>
              <a:rPr lang="fr-FR" sz="1400" dirty="0" smtClean="0">
                <a:solidFill>
                  <a:schemeClr val="accent6">
                    <a:lumMod val="75000"/>
                  </a:schemeClr>
                </a:solidFill>
              </a:rPr>
              <a:t>Construction et validation de la feuille de  route et du plan d’action</a:t>
            </a:r>
          </a:p>
          <a:p>
            <a:pPr marL="228600" indent="-228600">
              <a:buFont typeface="+mj-lt"/>
              <a:buAutoNum type="arabicPeriod"/>
            </a:pPr>
            <a:r>
              <a:rPr lang="fr-FR" sz="1400" dirty="0" smtClean="0">
                <a:solidFill>
                  <a:schemeClr val="accent6">
                    <a:lumMod val="75000"/>
                  </a:schemeClr>
                </a:solidFill>
              </a:rPr>
              <a:t>Formalisation sous forme d’un contrat</a:t>
            </a:r>
          </a:p>
        </p:txBody>
      </p:sp>
      <p:cxnSp>
        <p:nvCxnSpPr>
          <p:cNvPr id="17" name="Connecteur droit 16"/>
          <p:cNvCxnSpPr/>
          <p:nvPr/>
        </p:nvCxnSpPr>
        <p:spPr>
          <a:xfrm>
            <a:off x="1037685" y="2980816"/>
            <a:ext cx="44452" cy="521802"/>
          </a:xfrm>
          <a:prstGeom prst="line">
            <a:avLst/>
          </a:prstGeom>
        </p:spPr>
        <p:style>
          <a:lnRef idx="2">
            <a:schemeClr val="accent2"/>
          </a:lnRef>
          <a:fillRef idx="0">
            <a:schemeClr val="accent2"/>
          </a:fillRef>
          <a:effectRef idx="1">
            <a:schemeClr val="accent2"/>
          </a:effectRef>
          <a:fontRef idx="minor">
            <a:schemeClr val="tx1"/>
          </a:fontRef>
        </p:style>
      </p:cxnSp>
      <p:cxnSp>
        <p:nvCxnSpPr>
          <p:cNvPr id="18" name="Connecteur droit 17"/>
          <p:cNvCxnSpPr/>
          <p:nvPr/>
        </p:nvCxnSpPr>
        <p:spPr>
          <a:xfrm>
            <a:off x="3177526" y="2980816"/>
            <a:ext cx="105227" cy="1182949"/>
          </a:xfrm>
          <a:prstGeom prst="line">
            <a:avLst/>
          </a:prstGeom>
        </p:spPr>
        <p:style>
          <a:lnRef idx="2">
            <a:schemeClr val="accent2"/>
          </a:lnRef>
          <a:fillRef idx="0">
            <a:schemeClr val="accent2"/>
          </a:fillRef>
          <a:effectRef idx="1">
            <a:schemeClr val="accent2"/>
          </a:effectRef>
          <a:fontRef idx="minor">
            <a:schemeClr val="tx1"/>
          </a:fontRef>
        </p:style>
      </p:cxnSp>
      <p:sp>
        <p:nvSpPr>
          <p:cNvPr id="5" name="Rectangle 4"/>
          <p:cNvSpPr/>
          <p:nvPr/>
        </p:nvSpPr>
        <p:spPr>
          <a:xfrm>
            <a:off x="6890657" y="4796487"/>
            <a:ext cx="2253343" cy="646331"/>
          </a:xfrm>
          <a:prstGeom prst="rect">
            <a:avLst/>
          </a:prstGeom>
        </p:spPr>
        <p:txBody>
          <a:bodyPr wrap="square">
            <a:spAutoFit/>
          </a:bodyPr>
          <a:lstStyle/>
          <a:p>
            <a:r>
              <a:rPr lang="fr-FR" sz="1200" dirty="0" smtClean="0">
                <a:solidFill>
                  <a:schemeClr val="accent6"/>
                </a:solidFill>
              </a:rPr>
              <a:t>1. Opérationnalité </a:t>
            </a:r>
            <a:r>
              <a:rPr lang="fr-FR" sz="1200" dirty="0">
                <a:solidFill>
                  <a:schemeClr val="accent6"/>
                </a:solidFill>
              </a:rPr>
              <a:t>du plan d’action</a:t>
            </a:r>
          </a:p>
          <a:p>
            <a:r>
              <a:rPr lang="fr-FR" sz="1200" dirty="0">
                <a:solidFill>
                  <a:schemeClr val="accent6"/>
                </a:solidFill>
              </a:rPr>
              <a:t>2. Consolidation des acquis</a:t>
            </a:r>
          </a:p>
        </p:txBody>
      </p:sp>
      <p:sp>
        <p:nvSpPr>
          <p:cNvPr id="26" name="Double flèche horizontale 25"/>
          <p:cNvSpPr/>
          <p:nvPr/>
        </p:nvSpPr>
        <p:spPr>
          <a:xfrm>
            <a:off x="800100" y="1420586"/>
            <a:ext cx="6613071" cy="473528"/>
          </a:xfrm>
          <a:prstGeom prst="lef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27" name="ZoneTexte 26"/>
          <p:cNvSpPr txBox="1"/>
          <p:nvPr/>
        </p:nvSpPr>
        <p:spPr>
          <a:xfrm>
            <a:off x="2530928" y="1469571"/>
            <a:ext cx="2481943" cy="369332"/>
          </a:xfrm>
          <a:prstGeom prst="rect">
            <a:avLst/>
          </a:prstGeom>
          <a:noFill/>
        </p:spPr>
        <p:txBody>
          <a:bodyPr wrap="square" rtlCol="0">
            <a:spAutoFit/>
          </a:bodyPr>
          <a:lstStyle/>
          <a:p>
            <a:pPr algn="ctr"/>
            <a:r>
              <a:rPr lang="fr-FR" sz="1800" dirty="0" smtClean="0"/>
              <a:t>18 MOIS</a:t>
            </a:r>
            <a:endParaRPr lang="fr-FR" sz="1800" dirty="0"/>
          </a:p>
        </p:txBody>
      </p:sp>
    </p:spTree>
    <p:extLst>
      <p:ext uri="{BB962C8B-B14F-4D97-AF65-F5344CB8AC3E}">
        <p14:creationId xmlns:p14="http://schemas.microsoft.com/office/powerpoint/2010/main" val="308962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Calendrier (1/3)</a:t>
            </a:r>
            <a:endParaRPr lang="fr-FR" dirty="0"/>
          </a:p>
        </p:txBody>
      </p:sp>
      <p:sp>
        <p:nvSpPr>
          <p:cNvPr id="6" name="Chevron 5"/>
          <p:cNvSpPr/>
          <p:nvPr/>
        </p:nvSpPr>
        <p:spPr>
          <a:xfrm>
            <a:off x="280972" y="1893963"/>
            <a:ext cx="1191326" cy="1080000"/>
          </a:xfrm>
          <a:prstGeom prst="chevron">
            <a:avLst>
              <a:gd name="adj" fmla="val 16299"/>
            </a:avLst>
          </a:prstGeom>
          <a:solidFill>
            <a:schemeClr val="bg1"/>
          </a:solidFill>
          <a:ln w="38100" cap="flat" cmpd="sng" algn="ctr">
            <a:solidFill>
              <a:srgbClr val="02375E"/>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600" baseline="-25000" dirty="0" smtClean="0">
                <a:solidFill>
                  <a:srgbClr val="02375E"/>
                </a:solidFill>
              </a:rPr>
              <a:t>1. Lancement</a:t>
            </a:r>
            <a:endParaRPr lang="fr-FR" sz="1600" baseline="-25000" dirty="0">
              <a:solidFill>
                <a:srgbClr val="02375E"/>
              </a:solidFill>
            </a:endParaRPr>
          </a:p>
        </p:txBody>
      </p:sp>
      <p:sp>
        <p:nvSpPr>
          <p:cNvPr id="7" name="Chevron 6"/>
          <p:cNvSpPr/>
          <p:nvPr/>
        </p:nvSpPr>
        <p:spPr>
          <a:xfrm>
            <a:off x="280973" y="3117508"/>
            <a:ext cx="1503294" cy="2236812"/>
          </a:xfrm>
          <a:prstGeom prst="chevron">
            <a:avLst>
              <a:gd name="adj" fmla="val 16299"/>
            </a:avLst>
          </a:prstGeom>
          <a:solidFill>
            <a:schemeClr val="bg1"/>
          </a:solidFill>
          <a:ln w="38100" cap="flat" cmpd="sng" algn="ctr">
            <a:solidFill>
              <a:srgbClr val="02375E"/>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400" dirty="0" smtClean="0">
                <a:solidFill>
                  <a:srgbClr val="02375E"/>
                </a:solidFill>
              </a:rPr>
              <a:t>2. </a:t>
            </a:r>
          </a:p>
          <a:p>
            <a:pPr algn="ctr"/>
            <a:r>
              <a:rPr lang="fr-FR" sz="1400" dirty="0" smtClean="0">
                <a:solidFill>
                  <a:srgbClr val="02375E"/>
                </a:solidFill>
              </a:rPr>
              <a:t>Diagnostic</a:t>
            </a:r>
            <a:endParaRPr lang="fr-FR" sz="1400" dirty="0">
              <a:solidFill>
                <a:srgbClr val="02375E"/>
              </a:solidFill>
            </a:endParaRPr>
          </a:p>
        </p:txBody>
      </p:sp>
      <p:graphicFrame>
        <p:nvGraphicFramePr>
          <p:cNvPr id="9" name="Tableau 8"/>
          <p:cNvGraphicFramePr>
            <a:graphicFrameLocks noGrp="1"/>
          </p:cNvGraphicFramePr>
          <p:nvPr>
            <p:extLst>
              <p:ext uri="{D42A27DB-BD31-4B8C-83A1-F6EECF244321}">
                <p14:modId xmlns:p14="http://schemas.microsoft.com/office/powerpoint/2010/main" val="1666950530"/>
              </p:ext>
            </p:extLst>
          </p:nvPr>
        </p:nvGraphicFramePr>
        <p:xfrm>
          <a:off x="1870544" y="1200065"/>
          <a:ext cx="3725488" cy="5570502"/>
        </p:xfrm>
        <a:graphic>
          <a:graphicData uri="http://schemas.openxmlformats.org/drawingml/2006/table">
            <a:tbl>
              <a:tblPr firstRow="1" bandRow="1">
                <a:tableStyleId>{5C22544A-7EE6-4342-B048-85BDC9FD1C3A}</a:tableStyleId>
              </a:tblPr>
              <a:tblGrid>
                <a:gridCol w="286576"/>
                <a:gridCol w="286576"/>
                <a:gridCol w="286576"/>
                <a:gridCol w="286576"/>
                <a:gridCol w="286576"/>
                <a:gridCol w="286576"/>
                <a:gridCol w="286576"/>
                <a:gridCol w="286576"/>
                <a:gridCol w="286576"/>
                <a:gridCol w="286576"/>
                <a:gridCol w="286576"/>
                <a:gridCol w="286576"/>
                <a:gridCol w="286576"/>
              </a:tblGrid>
              <a:tr h="297732">
                <a:tc gridSpan="13">
                  <a:txBody>
                    <a:bodyPr/>
                    <a:lstStyle/>
                    <a:p>
                      <a:pPr algn="ctr"/>
                      <a:r>
                        <a:rPr lang="fr-FR" sz="1200" dirty="0" smtClean="0"/>
                        <a:t>NNNN</a:t>
                      </a:r>
                      <a:endParaRPr lang="fr-FR" sz="1200" dirty="0"/>
                    </a:p>
                  </a:txBody>
                  <a:tcPr anchor="ctr">
                    <a:solidFill>
                      <a:schemeClr val="accent2"/>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297732">
                <a:tc gridSpan="5">
                  <a:txBody>
                    <a:bodyPr/>
                    <a:lstStyle/>
                    <a:p>
                      <a:pPr algn="ctr"/>
                      <a:r>
                        <a:rPr lang="fr-FR" sz="1200" b="1" dirty="0" smtClean="0">
                          <a:solidFill>
                            <a:schemeClr val="bg1"/>
                          </a:solidFill>
                        </a:rPr>
                        <a:t>MOIS</a:t>
                      </a:r>
                      <a:endParaRPr lang="fr-FR" sz="1200" b="1" dirty="0">
                        <a:solidFill>
                          <a:schemeClr val="bg1"/>
                        </a:solidFill>
                      </a:endParaRPr>
                    </a:p>
                  </a:txBody>
                  <a:tcPr anchor="ctr">
                    <a:solidFill>
                      <a:schemeClr val="accent2"/>
                    </a:solidFill>
                  </a:tcPr>
                </a:tc>
                <a:tc hMerge="1">
                  <a:txBody>
                    <a:bodyPr/>
                    <a:lstStyle/>
                    <a:p>
                      <a:endParaRPr lang="fr-FR" sz="1200" dirty="0"/>
                    </a:p>
                  </a:txBody>
                  <a:tcPr>
                    <a:solidFill>
                      <a:srgbClr val="AD173D"/>
                    </a:solidFill>
                  </a:tcPr>
                </a:tc>
                <a:tc hMerge="1">
                  <a:txBody>
                    <a:bodyPr/>
                    <a:lstStyle/>
                    <a:p>
                      <a:endParaRPr lang="fr-FR" sz="1200" dirty="0"/>
                    </a:p>
                  </a:txBody>
                  <a:tcPr>
                    <a:solidFill>
                      <a:srgbClr val="AD173D"/>
                    </a:solidFill>
                  </a:tcPr>
                </a:tc>
                <a:tc hMerge="1">
                  <a:txBody>
                    <a:bodyPr/>
                    <a:lstStyle/>
                    <a:p>
                      <a:endParaRPr lang="fr-FR" sz="1200" dirty="0"/>
                    </a:p>
                  </a:txBody>
                  <a:tcPr>
                    <a:solidFill>
                      <a:srgbClr val="AD173D"/>
                    </a:solidFill>
                  </a:tcPr>
                </a:tc>
                <a:tc hMerge="1">
                  <a:txBody>
                    <a:bodyPr/>
                    <a:lstStyle/>
                    <a:p>
                      <a:endParaRPr lang="fr-FR" sz="1200" dirty="0"/>
                    </a:p>
                  </a:txBody>
                  <a:tcPr>
                    <a:solidFill>
                      <a:srgbClr val="AD173D"/>
                    </a:solidFill>
                  </a:tcPr>
                </a:tc>
                <a:tc gridSpan="4">
                  <a:txBody>
                    <a:bodyPr/>
                    <a:lstStyle/>
                    <a:p>
                      <a:pPr marL="0" algn="ctr" defTabSz="457200" rtl="0" eaLnBrk="1" latinLnBrk="0" hangingPunct="1"/>
                      <a:r>
                        <a:rPr lang="fr-FR" sz="1200" b="1" kern="1200" dirty="0" smtClean="0">
                          <a:solidFill>
                            <a:schemeClr val="bg1"/>
                          </a:solidFill>
                          <a:latin typeface="+mn-lt"/>
                          <a:ea typeface="+mn-ea"/>
                          <a:cs typeface="+mn-cs"/>
                        </a:rPr>
                        <a:t>MOIS</a:t>
                      </a:r>
                      <a:endParaRPr lang="fr-FR" sz="1200" b="1" kern="1200" dirty="0">
                        <a:solidFill>
                          <a:schemeClr val="bg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rgbClr val="AD173D"/>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rgbClr val="AD173D"/>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rgbClr val="AD173D"/>
                    </a:solidFill>
                  </a:tcPr>
                </a:tc>
                <a:tc gridSpan="4">
                  <a:txBody>
                    <a:bodyPr/>
                    <a:lstStyle/>
                    <a:p>
                      <a:pPr marL="0" algn="ctr" defTabSz="457200" rtl="0" eaLnBrk="1" latinLnBrk="0" hangingPunct="1"/>
                      <a:r>
                        <a:rPr lang="fr-FR" sz="1200" b="1" kern="1200" dirty="0" smtClean="0">
                          <a:solidFill>
                            <a:schemeClr val="bg1"/>
                          </a:solidFill>
                          <a:latin typeface="+mn-lt"/>
                          <a:ea typeface="+mn-ea"/>
                          <a:cs typeface="+mn-cs"/>
                        </a:rPr>
                        <a:t>MOIS</a:t>
                      </a:r>
                      <a:endParaRPr lang="fr-FR" sz="1200" b="1" kern="1200" dirty="0">
                        <a:solidFill>
                          <a:schemeClr val="bg1"/>
                        </a:solidFill>
                        <a:latin typeface="+mn-lt"/>
                        <a:ea typeface="+mn-ea"/>
                        <a:cs typeface="+mn-cs"/>
                      </a:endParaRPr>
                    </a:p>
                  </a:txBody>
                  <a:tcPr anchor="ctr">
                    <a:solidFill>
                      <a:schemeClr val="accent2"/>
                    </a:solidFill>
                  </a:tcPr>
                </a:tc>
                <a:tc hMerge="1">
                  <a:txBody>
                    <a:bodyPr/>
                    <a:lstStyle/>
                    <a:p>
                      <a:pPr algn="ctr"/>
                      <a:endParaRPr lang="fr-FR" sz="1200" dirty="0"/>
                    </a:p>
                  </a:txBody>
                  <a:tcPr anchor="ctr">
                    <a:solidFill>
                      <a:srgbClr val="AD173D"/>
                    </a:solidFill>
                  </a:tcPr>
                </a:tc>
                <a:tc hMerge="1">
                  <a:txBody>
                    <a:bodyPr/>
                    <a:lstStyle/>
                    <a:p>
                      <a:pPr algn="ctr"/>
                      <a:endParaRPr lang="fr-FR" sz="1200" dirty="0"/>
                    </a:p>
                  </a:txBody>
                  <a:tcPr anchor="ctr">
                    <a:solidFill>
                      <a:srgbClr val="AD173D"/>
                    </a:solidFill>
                  </a:tcPr>
                </a:tc>
                <a:tc hMerge="1">
                  <a:txBody>
                    <a:bodyPr/>
                    <a:lstStyle/>
                    <a:p>
                      <a:endParaRPr lang="fr-FR" dirty="0"/>
                    </a:p>
                  </a:txBody>
                  <a:tcPr anchor="ctr">
                    <a:solidFill>
                      <a:srgbClr val="AD173D"/>
                    </a:solidFill>
                  </a:tcPr>
                </a:tc>
              </a:tr>
              <a:tr h="4975038">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007685201"/>
              </p:ext>
            </p:extLst>
          </p:nvPr>
        </p:nvGraphicFramePr>
        <p:xfrm>
          <a:off x="5564338" y="1201835"/>
          <a:ext cx="3444649" cy="5587028"/>
        </p:xfrm>
        <a:graphic>
          <a:graphicData uri="http://schemas.openxmlformats.org/drawingml/2006/table">
            <a:tbl>
              <a:tblPr firstRow="1" bandRow="1">
                <a:tableStyleId>{5C22544A-7EE6-4342-B048-85BDC9FD1C3A}</a:tableStyleId>
              </a:tblPr>
              <a:tblGrid>
                <a:gridCol w="264973"/>
                <a:gridCol w="264973"/>
                <a:gridCol w="264973"/>
                <a:gridCol w="264973"/>
                <a:gridCol w="264973"/>
                <a:gridCol w="264973"/>
                <a:gridCol w="264973"/>
                <a:gridCol w="264973"/>
                <a:gridCol w="264973"/>
                <a:gridCol w="264973"/>
                <a:gridCol w="264973"/>
                <a:gridCol w="264973"/>
                <a:gridCol w="264973"/>
              </a:tblGrid>
              <a:tr h="292171">
                <a:tc gridSpan="13">
                  <a:txBody>
                    <a:bodyPr/>
                    <a:lstStyle/>
                    <a:p>
                      <a:pPr algn="ctr"/>
                      <a:r>
                        <a:rPr lang="fr-FR" sz="1200" dirty="0" smtClean="0"/>
                        <a:t>NNNN</a:t>
                      </a:r>
                      <a:endParaRPr lang="fr-FR" sz="1200" dirty="0"/>
                    </a:p>
                  </a:txBody>
                  <a:tcPr anchor="ctr">
                    <a:solidFill>
                      <a:schemeClr val="accent2"/>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gn="ctr"/>
                      <a:endParaRPr lang="fr-FR" sz="1200" dirty="0"/>
                    </a:p>
                  </a:txBody>
                  <a:tcPr anchor="ctr">
                    <a:solidFill>
                      <a:schemeClr val="accent2"/>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gn="ctr"/>
                      <a:endParaRPr lang="fr-FR" sz="1200" dirty="0"/>
                    </a:p>
                  </a:txBody>
                  <a:tcPr anchor="ctr">
                    <a:solidFill>
                      <a:schemeClr val="accent2"/>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04314">
                <a:tc gridSpan="4">
                  <a:txBody>
                    <a:bodyPr/>
                    <a:lstStyle/>
                    <a:p>
                      <a:pPr algn="ctr"/>
                      <a:r>
                        <a:rPr lang="fr-FR" sz="1200" b="1" dirty="0" smtClean="0">
                          <a:solidFill>
                            <a:schemeClr val="bg1"/>
                          </a:solidFill>
                        </a:rPr>
                        <a:t>MOIS</a:t>
                      </a:r>
                      <a:endParaRPr lang="fr-FR" sz="1200" b="1" dirty="0">
                        <a:solidFill>
                          <a:schemeClr val="bg1"/>
                        </a:solidFill>
                      </a:endParaRPr>
                    </a:p>
                  </a:txBody>
                  <a:tcPr anchor="ctr">
                    <a:solidFill>
                      <a:schemeClr val="accent2"/>
                    </a:solidFill>
                  </a:tcPr>
                </a:tc>
                <a:tc hMerge="1">
                  <a:txBody>
                    <a:bodyPr/>
                    <a:lstStyle/>
                    <a:p>
                      <a:endParaRPr lang="fr-FR" sz="1200" dirty="0"/>
                    </a:p>
                  </a:txBody>
                  <a:tcPr/>
                </a:tc>
                <a:tc hMerge="1">
                  <a:txBody>
                    <a:bodyPr/>
                    <a:lstStyle/>
                    <a:p>
                      <a:endParaRPr lang="fr-FR" sz="1200" dirty="0"/>
                    </a:p>
                  </a:txBody>
                  <a:tcPr/>
                </a:tc>
                <a:tc hMerge="1">
                  <a:txBody>
                    <a:bodyPr/>
                    <a:lstStyle/>
                    <a:p>
                      <a:endParaRPr lang="fr-FR" sz="1200" dirty="0"/>
                    </a:p>
                  </a:txBody>
                  <a:tcPr/>
                </a:tc>
                <a:tc gridSpan="4">
                  <a:txBody>
                    <a:bodyPr/>
                    <a:lstStyle/>
                    <a:p>
                      <a:pPr algn="ctr"/>
                      <a:r>
                        <a:rPr lang="fr-FR" sz="1200" b="1" dirty="0" smtClean="0">
                          <a:solidFill>
                            <a:schemeClr val="bg1"/>
                          </a:solidFill>
                        </a:rPr>
                        <a:t>MOIS</a:t>
                      </a:r>
                      <a:endParaRPr lang="fr-FR" sz="1200" b="1" dirty="0">
                        <a:solidFill>
                          <a:schemeClr val="bg1"/>
                        </a:solidFill>
                      </a:endParaRPr>
                    </a:p>
                  </a:txBody>
                  <a:tcPr anchor="ctr">
                    <a:solidFill>
                      <a:schemeClr val="accent2"/>
                    </a:solidFill>
                  </a:tcPr>
                </a:tc>
                <a:tc hMerge="1">
                  <a:txBody>
                    <a:bodyPr/>
                    <a:lstStyle/>
                    <a:p>
                      <a:endParaRPr lang="fr-FR" sz="1200" dirty="0"/>
                    </a:p>
                  </a:txBody>
                  <a:tcPr/>
                </a:tc>
                <a:tc hMerge="1">
                  <a:txBody>
                    <a:bodyPr/>
                    <a:lstStyle/>
                    <a:p>
                      <a:endParaRPr lang="fr-FR" sz="1200" dirty="0"/>
                    </a:p>
                  </a:txBody>
                  <a:tcPr/>
                </a:tc>
                <a:tc hMerge="1">
                  <a:txBody>
                    <a:bodyPr/>
                    <a:lstStyle/>
                    <a:p>
                      <a:endParaRPr lang="fr-FR" sz="1200" dirty="0"/>
                    </a:p>
                  </a:txBody>
                  <a:tcPr/>
                </a:tc>
                <a:tc gridSpan="5">
                  <a:txBody>
                    <a:bodyPr/>
                    <a:lstStyle/>
                    <a:p>
                      <a:pPr algn="ctr"/>
                      <a:r>
                        <a:rPr lang="fr-FR" sz="1200" b="1" dirty="0" smtClean="0">
                          <a:solidFill>
                            <a:schemeClr val="bg1"/>
                          </a:solidFill>
                        </a:rPr>
                        <a:t>MOIS</a:t>
                      </a:r>
                      <a:endParaRPr lang="fr-FR" sz="1200" b="1" dirty="0">
                        <a:solidFill>
                          <a:schemeClr val="bg1"/>
                        </a:solidFill>
                      </a:endParaRPr>
                    </a:p>
                  </a:txBody>
                  <a:tcPr anchor="ctr">
                    <a:solidFill>
                      <a:schemeClr val="accent2"/>
                    </a:solidFill>
                  </a:tcPr>
                </a:tc>
                <a:tc hMerge="1">
                  <a:txBody>
                    <a:bodyPr/>
                    <a:lstStyle/>
                    <a:p>
                      <a:endParaRPr lang="fr-FR" sz="1200" dirty="0"/>
                    </a:p>
                  </a:txBody>
                  <a:tcPr/>
                </a:tc>
                <a:tc hMerge="1">
                  <a:txBody>
                    <a:bodyPr/>
                    <a:lstStyle/>
                    <a:p>
                      <a:endParaRPr lang="fr-FR" sz="1200" dirty="0"/>
                    </a:p>
                  </a:txBody>
                  <a:tcPr/>
                </a:tc>
                <a:tc hMerge="1">
                  <a:txBody>
                    <a:bodyPr/>
                    <a:lstStyle/>
                    <a:p>
                      <a:endParaRPr lang="fr-FR"/>
                    </a:p>
                  </a:txBody>
                  <a:tcPr/>
                </a:tc>
                <a:tc hMerge="1">
                  <a:txBody>
                    <a:bodyPr/>
                    <a:lstStyle/>
                    <a:p>
                      <a:endParaRPr lang="fr-FR" sz="1200" dirty="0"/>
                    </a:p>
                  </a:txBody>
                  <a:tcPr/>
                </a:tc>
              </a:tr>
              <a:tr h="4990543">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r>
            </a:tbl>
          </a:graphicData>
        </a:graphic>
      </p:graphicFrame>
      <p:sp>
        <p:nvSpPr>
          <p:cNvPr id="11" name="Rectangle à coins arrondis 10"/>
          <p:cNvSpPr/>
          <p:nvPr/>
        </p:nvSpPr>
        <p:spPr>
          <a:xfrm>
            <a:off x="103172" y="5649107"/>
            <a:ext cx="355600" cy="203200"/>
          </a:xfrm>
          <a:prstGeom prst="roundRect">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Rectangle à coins arrondis 11"/>
          <p:cNvSpPr/>
          <p:nvPr/>
        </p:nvSpPr>
        <p:spPr>
          <a:xfrm>
            <a:off x="103172" y="6023069"/>
            <a:ext cx="355600" cy="203200"/>
          </a:xfrm>
          <a:prstGeom prst="round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 name="ZoneTexte 3"/>
          <p:cNvSpPr txBox="1"/>
          <p:nvPr/>
        </p:nvSpPr>
        <p:spPr>
          <a:xfrm>
            <a:off x="427804" y="5634755"/>
            <a:ext cx="1519968" cy="246221"/>
          </a:xfrm>
          <a:prstGeom prst="rect">
            <a:avLst/>
          </a:prstGeom>
          <a:noFill/>
        </p:spPr>
        <p:txBody>
          <a:bodyPr wrap="none" rtlCol="0">
            <a:spAutoFit/>
          </a:bodyPr>
          <a:lstStyle/>
          <a:p>
            <a:r>
              <a:rPr lang="fr-FR" dirty="0" smtClean="0"/>
              <a:t>Temps de préparation</a:t>
            </a:r>
            <a:endParaRPr lang="fr-FR" dirty="0"/>
          </a:p>
        </p:txBody>
      </p:sp>
      <p:sp>
        <p:nvSpPr>
          <p:cNvPr id="13" name="ZoneTexte 12"/>
          <p:cNvSpPr txBox="1"/>
          <p:nvPr/>
        </p:nvSpPr>
        <p:spPr>
          <a:xfrm>
            <a:off x="427804" y="6011718"/>
            <a:ext cx="1356462" cy="246221"/>
          </a:xfrm>
          <a:prstGeom prst="rect">
            <a:avLst/>
          </a:prstGeom>
          <a:noFill/>
        </p:spPr>
        <p:txBody>
          <a:bodyPr wrap="none" rtlCol="0">
            <a:spAutoFit/>
          </a:bodyPr>
          <a:lstStyle/>
          <a:p>
            <a:r>
              <a:rPr lang="fr-FR" dirty="0" smtClean="0"/>
              <a:t>Temps de réunions</a:t>
            </a:r>
            <a:endParaRPr lang="fr-FR" dirty="0"/>
          </a:p>
        </p:txBody>
      </p:sp>
      <p:sp>
        <p:nvSpPr>
          <p:cNvPr id="16" name="Étoile à 5 branches 15"/>
          <p:cNvSpPr/>
          <p:nvPr/>
        </p:nvSpPr>
        <p:spPr>
          <a:xfrm>
            <a:off x="2219840" y="2297683"/>
            <a:ext cx="249040" cy="261403"/>
          </a:xfrm>
          <a:prstGeom prst="star5">
            <a:avLst/>
          </a:prstGeom>
          <a:noFill/>
          <a:ln w="1905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 name="Rectangle à coins arrondis 17"/>
          <p:cNvSpPr/>
          <p:nvPr/>
        </p:nvSpPr>
        <p:spPr>
          <a:xfrm>
            <a:off x="2404339" y="4079833"/>
            <a:ext cx="383327" cy="273504"/>
          </a:xfrm>
          <a:prstGeom prst="roundRect">
            <a:avLst/>
          </a:prstGeom>
          <a:solidFill>
            <a:srgbClr val="36616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chemeClr val="bg1"/>
                </a:solidFill>
              </a:rPr>
              <a:t>GT</a:t>
            </a:r>
            <a:endParaRPr lang="fr-FR" dirty="0">
              <a:solidFill>
                <a:schemeClr val="bg1"/>
              </a:solidFill>
            </a:endParaRPr>
          </a:p>
        </p:txBody>
      </p:sp>
      <p:sp>
        <p:nvSpPr>
          <p:cNvPr id="19" name="Rectangle à coins arrondis 18"/>
          <p:cNvSpPr/>
          <p:nvPr/>
        </p:nvSpPr>
        <p:spPr>
          <a:xfrm>
            <a:off x="3932098" y="4084320"/>
            <a:ext cx="374516" cy="269021"/>
          </a:xfrm>
          <a:prstGeom prst="roundRect">
            <a:avLst/>
          </a:prstGeom>
          <a:solidFill>
            <a:srgbClr val="36616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chemeClr val="bg1"/>
                </a:solidFill>
              </a:rPr>
              <a:t>GT</a:t>
            </a:r>
            <a:endParaRPr lang="fr-FR" dirty="0">
              <a:solidFill>
                <a:schemeClr val="bg1"/>
              </a:solidFill>
            </a:endParaRPr>
          </a:p>
        </p:txBody>
      </p:sp>
      <p:sp>
        <p:nvSpPr>
          <p:cNvPr id="20" name="Étoile à 5 branches 19"/>
          <p:cNvSpPr/>
          <p:nvPr/>
        </p:nvSpPr>
        <p:spPr>
          <a:xfrm>
            <a:off x="3731259" y="4091939"/>
            <a:ext cx="249040" cy="261403"/>
          </a:xfrm>
          <a:prstGeom prst="star5">
            <a:avLst/>
          </a:prstGeom>
          <a:noFill/>
          <a:ln w="1905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ZoneTexte 20"/>
          <p:cNvSpPr txBox="1"/>
          <p:nvPr/>
        </p:nvSpPr>
        <p:spPr>
          <a:xfrm>
            <a:off x="3678489" y="4353342"/>
            <a:ext cx="354584" cy="246221"/>
          </a:xfrm>
          <a:prstGeom prst="rect">
            <a:avLst/>
          </a:prstGeom>
          <a:noFill/>
        </p:spPr>
        <p:txBody>
          <a:bodyPr wrap="none" rtlCol="0">
            <a:spAutoFit/>
          </a:bodyPr>
          <a:lstStyle/>
          <a:p>
            <a:pPr algn="ctr"/>
            <a:r>
              <a:rPr lang="fr-FR" dirty="0" smtClean="0"/>
              <a:t>XX</a:t>
            </a:r>
            <a:endParaRPr lang="fr-FR" dirty="0"/>
          </a:p>
        </p:txBody>
      </p:sp>
      <p:sp>
        <p:nvSpPr>
          <p:cNvPr id="5" name="ZoneTexte 4"/>
          <p:cNvSpPr txBox="1"/>
          <p:nvPr/>
        </p:nvSpPr>
        <p:spPr>
          <a:xfrm>
            <a:off x="1976282" y="5030603"/>
            <a:ext cx="1958374" cy="815608"/>
          </a:xfrm>
          <a:prstGeom prst="rect">
            <a:avLst/>
          </a:prstGeom>
          <a:solidFill>
            <a:schemeClr val="bg1"/>
          </a:solidFill>
        </p:spPr>
        <p:txBody>
          <a:bodyPr wrap="square" rtlCol="0">
            <a:spAutoFit/>
          </a:bodyPr>
          <a:lstStyle/>
          <a:p>
            <a:r>
              <a:rPr lang="fr-FR" sz="900" b="0" dirty="0" smtClean="0"/>
              <a:t>GT1 (Psy) : lundi 12/10 à 9h</a:t>
            </a:r>
          </a:p>
          <a:p>
            <a:r>
              <a:rPr lang="fr-FR" sz="900" b="0" dirty="0" smtClean="0"/>
              <a:t>GT2 (HI) : mardi 13/10 à 9h</a:t>
            </a:r>
          </a:p>
          <a:p>
            <a:r>
              <a:rPr lang="fr-FR" sz="900" b="0" dirty="0" smtClean="0"/>
              <a:t>GT3 (SMS) : mercr. 14/10 à 9h</a:t>
            </a:r>
          </a:p>
          <a:p>
            <a:r>
              <a:rPr lang="fr-FR" sz="900" b="0" dirty="0" smtClean="0"/>
              <a:t>GT4 (Soma) : jeudi 15/10 à 9h</a:t>
            </a:r>
          </a:p>
          <a:p>
            <a:r>
              <a:rPr lang="fr-FR" sz="900" b="0" dirty="0" smtClean="0"/>
              <a:t>GT5 (Crise) : jeudi 15/10 à 13h30</a:t>
            </a:r>
            <a:endParaRPr lang="fr-FR" sz="900" b="0" dirty="0"/>
          </a:p>
        </p:txBody>
      </p:sp>
      <p:cxnSp>
        <p:nvCxnSpPr>
          <p:cNvPr id="23" name="Connecteur en angle 22"/>
          <p:cNvCxnSpPr>
            <a:stCxn id="18" idx="2"/>
            <a:endCxn id="5" idx="0"/>
          </p:cNvCxnSpPr>
          <p:nvPr/>
        </p:nvCxnSpPr>
        <p:spPr>
          <a:xfrm rot="16200000" flipH="1">
            <a:off x="2437103" y="4512237"/>
            <a:ext cx="677266" cy="359466"/>
          </a:xfrm>
          <a:prstGeom prst="bentConnector3">
            <a:avLst/>
          </a:prstGeom>
          <a:ln w="19050">
            <a:solidFill>
              <a:schemeClr val="accent2"/>
            </a:solidFill>
            <a:prstDash val="sysDot"/>
            <a:tailEnd type="triangle"/>
          </a:ln>
        </p:spPr>
        <p:style>
          <a:lnRef idx="2">
            <a:schemeClr val="accent1"/>
          </a:lnRef>
          <a:fillRef idx="0">
            <a:schemeClr val="accent1"/>
          </a:fillRef>
          <a:effectRef idx="1">
            <a:schemeClr val="accent1"/>
          </a:effectRef>
          <a:fontRef idx="minor">
            <a:schemeClr val="tx1"/>
          </a:fontRef>
        </p:style>
      </p:cxnSp>
      <p:sp>
        <p:nvSpPr>
          <p:cNvPr id="25" name="ZoneTexte 24"/>
          <p:cNvSpPr txBox="1"/>
          <p:nvPr/>
        </p:nvSpPr>
        <p:spPr>
          <a:xfrm>
            <a:off x="4126320" y="5017996"/>
            <a:ext cx="1958374" cy="815608"/>
          </a:xfrm>
          <a:prstGeom prst="rect">
            <a:avLst/>
          </a:prstGeom>
          <a:solidFill>
            <a:schemeClr val="bg1"/>
          </a:solidFill>
        </p:spPr>
        <p:txBody>
          <a:bodyPr wrap="square" rtlCol="0">
            <a:spAutoFit/>
          </a:bodyPr>
          <a:lstStyle/>
          <a:p>
            <a:r>
              <a:rPr lang="fr-FR" sz="900" b="0" dirty="0" smtClean="0"/>
              <a:t>GT1 (Psy) : X</a:t>
            </a:r>
          </a:p>
          <a:p>
            <a:r>
              <a:rPr lang="fr-FR" sz="900" b="0" dirty="0" smtClean="0"/>
              <a:t>GT2 (HI) : X</a:t>
            </a:r>
          </a:p>
          <a:p>
            <a:r>
              <a:rPr lang="fr-FR" sz="900" b="0" dirty="0" smtClean="0"/>
              <a:t>GT3 (SMS) : X</a:t>
            </a:r>
          </a:p>
          <a:p>
            <a:r>
              <a:rPr lang="fr-FR" sz="900" b="0" dirty="0" smtClean="0"/>
              <a:t>GT4 (Soma) : X</a:t>
            </a:r>
          </a:p>
          <a:p>
            <a:r>
              <a:rPr lang="fr-FR" sz="900" b="0" dirty="0" smtClean="0"/>
              <a:t>GT5 (Crise) : X</a:t>
            </a:r>
            <a:endParaRPr lang="fr-FR" sz="900" b="0" dirty="0"/>
          </a:p>
        </p:txBody>
      </p:sp>
      <p:cxnSp>
        <p:nvCxnSpPr>
          <p:cNvPr id="26" name="Connecteur en angle 25"/>
          <p:cNvCxnSpPr>
            <a:stCxn id="19" idx="2"/>
            <a:endCxn id="25" idx="0"/>
          </p:cNvCxnSpPr>
          <p:nvPr/>
        </p:nvCxnSpPr>
        <p:spPr>
          <a:xfrm rot="16200000" flipH="1">
            <a:off x="4280104" y="4192592"/>
            <a:ext cx="664655" cy="986151"/>
          </a:xfrm>
          <a:prstGeom prst="bentConnector3">
            <a:avLst/>
          </a:prstGeom>
          <a:ln w="19050">
            <a:solidFill>
              <a:schemeClr val="accent2"/>
            </a:solidFill>
            <a:prstDash val="sysDot"/>
            <a:tailEnd type="triangle"/>
          </a:ln>
        </p:spPr>
        <p:style>
          <a:lnRef idx="2">
            <a:schemeClr val="accent1"/>
          </a:lnRef>
          <a:fillRef idx="0">
            <a:schemeClr val="accent1"/>
          </a:fillRef>
          <a:effectRef idx="1">
            <a:schemeClr val="accent1"/>
          </a:effectRef>
          <a:fontRef idx="minor">
            <a:schemeClr val="tx1"/>
          </a:fontRef>
        </p:style>
      </p:cxnSp>
      <p:sp>
        <p:nvSpPr>
          <p:cNvPr id="28" name="Rectangle à coins arrondis 27"/>
          <p:cNvSpPr/>
          <p:nvPr/>
        </p:nvSpPr>
        <p:spPr>
          <a:xfrm>
            <a:off x="6075171" y="4084320"/>
            <a:ext cx="374516" cy="269019"/>
          </a:xfrm>
          <a:prstGeom prst="roundRect">
            <a:avLst/>
          </a:prstGeom>
          <a:solidFill>
            <a:srgbClr val="36616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chemeClr val="bg1"/>
                </a:solidFill>
              </a:rPr>
              <a:t>GT</a:t>
            </a:r>
            <a:endParaRPr lang="fr-FR" dirty="0">
              <a:solidFill>
                <a:schemeClr val="bg1"/>
              </a:solidFill>
            </a:endParaRPr>
          </a:p>
        </p:txBody>
      </p:sp>
      <p:sp>
        <p:nvSpPr>
          <p:cNvPr id="29" name="Étoile à 5 branches 28"/>
          <p:cNvSpPr/>
          <p:nvPr/>
        </p:nvSpPr>
        <p:spPr>
          <a:xfrm>
            <a:off x="5874332" y="4091939"/>
            <a:ext cx="249040" cy="261403"/>
          </a:xfrm>
          <a:prstGeom prst="star5">
            <a:avLst/>
          </a:prstGeom>
          <a:noFill/>
          <a:ln w="1905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ZoneTexte 29"/>
          <p:cNvSpPr txBox="1"/>
          <p:nvPr/>
        </p:nvSpPr>
        <p:spPr>
          <a:xfrm>
            <a:off x="5821562" y="4353342"/>
            <a:ext cx="354584" cy="246221"/>
          </a:xfrm>
          <a:prstGeom prst="rect">
            <a:avLst/>
          </a:prstGeom>
          <a:noFill/>
        </p:spPr>
        <p:txBody>
          <a:bodyPr wrap="none" rtlCol="0">
            <a:spAutoFit/>
          </a:bodyPr>
          <a:lstStyle/>
          <a:p>
            <a:pPr algn="ctr"/>
            <a:r>
              <a:rPr lang="fr-FR" dirty="0" smtClean="0"/>
              <a:t>XX</a:t>
            </a:r>
            <a:endParaRPr lang="fr-FR" dirty="0"/>
          </a:p>
        </p:txBody>
      </p:sp>
      <p:sp>
        <p:nvSpPr>
          <p:cNvPr id="31" name="ZoneTexte 30"/>
          <p:cNvSpPr txBox="1"/>
          <p:nvPr/>
        </p:nvSpPr>
        <p:spPr>
          <a:xfrm>
            <a:off x="6269393" y="5017996"/>
            <a:ext cx="1958374" cy="815608"/>
          </a:xfrm>
          <a:prstGeom prst="rect">
            <a:avLst/>
          </a:prstGeom>
          <a:solidFill>
            <a:schemeClr val="bg1"/>
          </a:solidFill>
        </p:spPr>
        <p:txBody>
          <a:bodyPr wrap="square" rtlCol="0">
            <a:spAutoFit/>
          </a:bodyPr>
          <a:lstStyle/>
          <a:p>
            <a:r>
              <a:rPr lang="fr-FR" sz="900" b="0" dirty="0" smtClean="0"/>
              <a:t>GT1 (Psy) : X</a:t>
            </a:r>
          </a:p>
          <a:p>
            <a:r>
              <a:rPr lang="fr-FR" sz="900" b="0" dirty="0" smtClean="0"/>
              <a:t>GT2 (HI) : X</a:t>
            </a:r>
          </a:p>
          <a:p>
            <a:r>
              <a:rPr lang="fr-FR" sz="900" b="0" dirty="0" smtClean="0"/>
              <a:t>GT3 (SMS) : X</a:t>
            </a:r>
          </a:p>
          <a:p>
            <a:r>
              <a:rPr lang="fr-FR" sz="900" b="0" dirty="0" smtClean="0"/>
              <a:t>GT4 (Soma) : X</a:t>
            </a:r>
          </a:p>
          <a:p>
            <a:r>
              <a:rPr lang="fr-FR" sz="900" b="0" dirty="0" smtClean="0"/>
              <a:t>GT5 (Crise) : X</a:t>
            </a:r>
            <a:endParaRPr lang="fr-FR" sz="900" b="0" dirty="0"/>
          </a:p>
        </p:txBody>
      </p:sp>
      <p:cxnSp>
        <p:nvCxnSpPr>
          <p:cNvPr id="32" name="Connecteur en angle 31"/>
          <p:cNvCxnSpPr>
            <a:stCxn id="28" idx="2"/>
            <a:endCxn id="31" idx="0"/>
          </p:cNvCxnSpPr>
          <p:nvPr/>
        </p:nvCxnSpPr>
        <p:spPr>
          <a:xfrm rot="16200000" flipH="1">
            <a:off x="6423176" y="4192591"/>
            <a:ext cx="664657" cy="986151"/>
          </a:xfrm>
          <a:prstGeom prst="bentConnector3">
            <a:avLst/>
          </a:prstGeom>
          <a:ln w="19050">
            <a:solidFill>
              <a:schemeClr val="accent2"/>
            </a:solidFill>
            <a:prstDash val="sysDot"/>
            <a:tailEnd type="triangle"/>
          </a:ln>
        </p:spPr>
        <p:style>
          <a:lnRef idx="2">
            <a:schemeClr val="accent1"/>
          </a:lnRef>
          <a:fillRef idx="0">
            <a:schemeClr val="accent1"/>
          </a:fillRef>
          <a:effectRef idx="1">
            <a:schemeClr val="accent1"/>
          </a:effectRef>
          <a:fontRef idx="minor">
            <a:schemeClr val="tx1"/>
          </a:fontRef>
        </p:style>
      </p:cxnSp>
      <p:sp>
        <p:nvSpPr>
          <p:cNvPr id="40" name="Rectangle à coins arrondis 39"/>
          <p:cNvSpPr/>
          <p:nvPr/>
        </p:nvSpPr>
        <p:spPr>
          <a:xfrm>
            <a:off x="1784266" y="2363694"/>
            <a:ext cx="355600" cy="203200"/>
          </a:xfrm>
          <a:prstGeom prst="roundRect">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1" name="Rectangle à coins arrondis 40"/>
          <p:cNvSpPr/>
          <p:nvPr/>
        </p:nvSpPr>
        <p:spPr>
          <a:xfrm>
            <a:off x="2946117" y="4101239"/>
            <a:ext cx="679597" cy="241938"/>
          </a:xfrm>
          <a:prstGeom prst="roundRect">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2" name="Rectangle à coins arrondis 41"/>
          <p:cNvSpPr/>
          <p:nvPr/>
        </p:nvSpPr>
        <p:spPr>
          <a:xfrm>
            <a:off x="4511295" y="4091939"/>
            <a:ext cx="1223980" cy="261398"/>
          </a:xfrm>
          <a:prstGeom prst="roundRect">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3" name="Étoile à 5 branches 42"/>
          <p:cNvSpPr/>
          <p:nvPr/>
        </p:nvSpPr>
        <p:spPr>
          <a:xfrm>
            <a:off x="156452" y="6347998"/>
            <a:ext cx="249040" cy="261403"/>
          </a:xfrm>
          <a:prstGeom prst="star5">
            <a:avLst/>
          </a:prstGeom>
          <a:noFill/>
          <a:ln w="1905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4" name="ZoneTexte 43"/>
          <p:cNvSpPr txBox="1"/>
          <p:nvPr/>
        </p:nvSpPr>
        <p:spPr>
          <a:xfrm>
            <a:off x="427804" y="6388681"/>
            <a:ext cx="1285929" cy="246221"/>
          </a:xfrm>
          <a:prstGeom prst="rect">
            <a:avLst/>
          </a:prstGeom>
          <a:noFill/>
        </p:spPr>
        <p:txBody>
          <a:bodyPr wrap="none" rtlCol="0">
            <a:spAutoFit/>
          </a:bodyPr>
          <a:lstStyle/>
          <a:p>
            <a:r>
              <a:rPr lang="fr-FR" dirty="0" smtClean="0"/>
              <a:t>Réunions de </a:t>
            </a:r>
            <a:r>
              <a:rPr lang="fr-FR" dirty="0" err="1" smtClean="0"/>
              <a:t>copil</a:t>
            </a:r>
            <a:endParaRPr lang="fr-FR" dirty="0"/>
          </a:p>
        </p:txBody>
      </p:sp>
      <p:sp>
        <p:nvSpPr>
          <p:cNvPr id="3" name="ZoneTexte 2"/>
          <p:cNvSpPr txBox="1"/>
          <p:nvPr/>
        </p:nvSpPr>
        <p:spPr>
          <a:xfrm rot="1735800">
            <a:off x="5073181" y="5015215"/>
            <a:ext cx="1244251" cy="276999"/>
          </a:xfrm>
          <a:prstGeom prst="rect">
            <a:avLst/>
          </a:prstGeom>
          <a:solidFill>
            <a:schemeClr val="accent6"/>
          </a:solidFill>
        </p:spPr>
        <p:txBody>
          <a:bodyPr wrap="none" rtlCol="0">
            <a:spAutoFit/>
          </a:bodyPr>
          <a:lstStyle/>
          <a:p>
            <a:r>
              <a:rPr lang="fr-FR" sz="1200" dirty="0" smtClean="0">
                <a:solidFill>
                  <a:schemeClr val="bg1"/>
                </a:solidFill>
              </a:rPr>
              <a:t>Dates à définir</a:t>
            </a:r>
            <a:endParaRPr lang="fr-FR" sz="1200" dirty="0">
              <a:solidFill>
                <a:schemeClr val="bg1"/>
              </a:solidFill>
            </a:endParaRPr>
          </a:p>
        </p:txBody>
      </p:sp>
      <p:sp>
        <p:nvSpPr>
          <p:cNvPr id="35" name="ZoneTexte 34"/>
          <p:cNvSpPr txBox="1"/>
          <p:nvPr/>
        </p:nvSpPr>
        <p:spPr>
          <a:xfrm rot="1735800">
            <a:off x="7412357" y="4969331"/>
            <a:ext cx="1244251" cy="276999"/>
          </a:xfrm>
          <a:prstGeom prst="rect">
            <a:avLst/>
          </a:prstGeom>
          <a:solidFill>
            <a:schemeClr val="accent6"/>
          </a:solidFill>
        </p:spPr>
        <p:txBody>
          <a:bodyPr wrap="none" rtlCol="0">
            <a:spAutoFit/>
          </a:bodyPr>
          <a:lstStyle/>
          <a:p>
            <a:r>
              <a:rPr lang="fr-FR" sz="1200" dirty="0" smtClean="0">
                <a:solidFill>
                  <a:schemeClr val="bg1"/>
                </a:solidFill>
              </a:rPr>
              <a:t>Dates à définir</a:t>
            </a:r>
            <a:endParaRPr lang="fr-FR" sz="1200" dirty="0">
              <a:solidFill>
                <a:schemeClr val="bg1"/>
              </a:solidFill>
            </a:endParaRPr>
          </a:p>
        </p:txBody>
      </p:sp>
      <p:sp>
        <p:nvSpPr>
          <p:cNvPr id="36" name="ZoneTexte 35"/>
          <p:cNvSpPr txBox="1"/>
          <p:nvPr/>
        </p:nvSpPr>
        <p:spPr>
          <a:xfrm>
            <a:off x="1844066" y="2559086"/>
            <a:ext cx="1000594" cy="400110"/>
          </a:xfrm>
          <a:prstGeom prst="rect">
            <a:avLst/>
          </a:prstGeom>
          <a:noFill/>
        </p:spPr>
        <p:txBody>
          <a:bodyPr wrap="none" rtlCol="0">
            <a:spAutoFit/>
          </a:bodyPr>
          <a:lstStyle/>
          <a:p>
            <a:pPr algn="ctr"/>
            <a:r>
              <a:rPr lang="fr-FR" dirty="0" smtClean="0"/>
              <a:t>Plénière </a:t>
            </a:r>
          </a:p>
          <a:p>
            <a:pPr algn="ctr"/>
            <a:r>
              <a:rPr lang="fr-FR" dirty="0" smtClean="0"/>
              <a:t>de lancement</a:t>
            </a:r>
            <a:endParaRPr lang="fr-FR" dirty="0"/>
          </a:p>
        </p:txBody>
      </p:sp>
      <p:sp>
        <p:nvSpPr>
          <p:cNvPr id="37" name="Étoile à 5 branches 36"/>
          <p:cNvSpPr/>
          <p:nvPr/>
        </p:nvSpPr>
        <p:spPr>
          <a:xfrm>
            <a:off x="8369236" y="4050246"/>
            <a:ext cx="249040" cy="261403"/>
          </a:xfrm>
          <a:prstGeom prst="star5">
            <a:avLst/>
          </a:prstGeom>
          <a:noFill/>
          <a:ln w="1905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8" name="ZoneTexte 37"/>
          <p:cNvSpPr txBox="1"/>
          <p:nvPr/>
        </p:nvSpPr>
        <p:spPr>
          <a:xfrm>
            <a:off x="7999874" y="4311649"/>
            <a:ext cx="987770" cy="553998"/>
          </a:xfrm>
          <a:prstGeom prst="rect">
            <a:avLst/>
          </a:prstGeom>
          <a:noFill/>
        </p:spPr>
        <p:txBody>
          <a:bodyPr wrap="none" rtlCol="0">
            <a:spAutoFit/>
          </a:bodyPr>
          <a:lstStyle/>
          <a:p>
            <a:pPr algn="ctr"/>
            <a:r>
              <a:rPr lang="fr-FR" dirty="0" smtClean="0"/>
              <a:t>Plénière</a:t>
            </a:r>
          </a:p>
          <a:p>
            <a:pPr algn="ctr"/>
            <a:r>
              <a:rPr lang="fr-FR" dirty="0" smtClean="0"/>
              <a:t>de clôture du</a:t>
            </a:r>
          </a:p>
          <a:p>
            <a:pPr algn="ctr"/>
            <a:r>
              <a:rPr lang="fr-FR" dirty="0" smtClean="0"/>
              <a:t>diagnostic</a:t>
            </a:r>
            <a:endParaRPr lang="fr-FR" dirty="0"/>
          </a:p>
        </p:txBody>
      </p:sp>
      <p:sp>
        <p:nvSpPr>
          <p:cNvPr id="39" name="ZoneTexte 38"/>
          <p:cNvSpPr txBox="1"/>
          <p:nvPr/>
        </p:nvSpPr>
        <p:spPr>
          <a:xfrm rot="1735800">
            <a:off x="7910385" y="3692454"/>
            <a:ext cx="1244251" cy="276999"/>
          </a:xfrm>
          <a:prstGeom prst="rect">
            <a:avLst/>
          </a:prstGeom>
          <a:solidFill>
            <a:schemeClr val="accent6"/>
          </a:solidFill>
        </p:spPr>
        <p:txBody>
          <a:bodyPr wrap="none" rtlCol="0">
            <a:spAutoFit/>
          </a:bodyPr>
          <a:lstStyle/>
          <a:p>
            <a:r>
              <a:rPr lang="fr-FR" sz="1200" dirty="0" smtClean="0">
                <a:solidFill>
                  <a:schemeClr val="bg1"/>
                </a:solidFill>
              </a:rPr>
              <a:t>Dates à définir</a:t>
            </a:r>
            <a:endParaRPr lang="fr-FR" sz="1200" dirty="0">
              <a:solidFill>
                <a:schemeClr val="bg1"/>
              </a:solidFill>
            </a:endParaRPr>
          </a:p>
        </p:txBody>
      </p:sp>
    </p:spTree>
    <p:extLst>
      <p:ext uri="{BB962C8B-B14F-4D97-AF65-F5344CB8AC3E}">
        <p14:creationId xmlns:p14="http://schemas.microsoft.com/office/powerpoint/2010/main" val="2121017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Calendrier (2/3)</a:t>
            </a:r>
            <a:endParaRPr lang="fr-FR" dirty="0"/>
          </a:p>
        </p:txBody>
      </p:sp>
      <p:sp>
        <p:nvSpPr>
          <p:cNvPr id="6" name="Chevron 5"/>
          <p:cNvSpPr/>
          <p:nvPr/>
        </p:nvSpPr>
        <p:spPr>
          <a:xfrm>
            <a:off x="368046" y="4664005"/>
            <a:ext cx="1430273" cy="1361237"/>
          </a:xfrm>
          <a:prstGeom prst="chevron">
            <a:avLst>
              <a:gd name="adj" fmla="val 16299"/>
            </a:avLst>
          </a:prstGeom>
          <a:solidFill>
            <a:schemeClr val="bg1"/>
          </a:solidFill>
          <a:ln w="38100" cap="flat" cmpd="sng" algn="ctr">
            <a:solidFill>
              <a:schemeClr val="tx2">
                <a:lumMod val="75000"/>
              </a:schemeClr>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400" dirty="0" smtClean="0">
                <a:solidFill>
                  <a:schemeClr val="tx2">
                    <a:lumMod val="75000"/>
                  </a:schemeClr>
                </a:solidFill>
              </a:rPr>
              <a:t>4.</a:t>
            </a:r>
          </a:p>
          <a:p>
            <a:pPr algn="ctr"/>
            <a:r>
              <a:rPr lang="fr-FR" sz="1400" dirty="0" smtClean="0">
                <a:solidFill>
                  <a:schemeClr val="tx2">
                    <a:lumMod val="75000"/>
                  </a:schemeClr>
                </a:solidFill>
              </a:rPr>
              <a:t>Mise en œuvre Feuille de route</a:t>
            </a:r>
            <a:endParaRPr lang="fr-FR" sz="1400" dirty="0">
              <a:solidFill>
                <a:schemeClr val="tx2">
                  <a:lumMod val="75000"/>
                </a:schemeClr>
              </a:solidFill>
            </a:endParaRPr>
          </a:p>
        </p:txBody>
      </p:sp>
      <p:sp>
        <p:nvSpPr>
          <p:cNvPr id="7" name="Chevron 6"/>
          <p:cNvSpPr/>
          <p:nvPr/>
        </p:nvSpPr>
        <p:spPr>
          <a:xfrm>
            <a:off x="179615" y="1994442"/>
            <a:ext cx="1618706" cy="1612357"/>
          </a:xfrm>
          <a:prstGeom prst="chevron">
            <a:avLst>
              <a:gd name="adj" fmla="val 16299"/>
            </a:avLst>
          </a:prstGeom>
          <a:solidFill>
            <a:schemeClr val="bg1"/>
          </a:solidFill>
          <a:ln w="38100" cap="flat" cmpd="sng" algn="ctr">
            <a:solidFill>
              <a:srgbClr val="02375E"/>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400" dirty="0" smtClean="0">
                <a:solidFill>
                  <a:srgbClr val="02375E"/>
                </a:solidFill>
              </a:rPr>
              <a:t>3.</a:t>
            </a:r>
          </a:p>
          <a:p>
            <a:pPr algn="ctr"/>
            <a:r>
              <a:rPr lang="fr-FR" sz="1400" dirty="0" smtClean="0">
                <a:solidFill>
                  <a:srgbClr val="02375E"/>
                </a:solidFill>
              </a:rPr>
              <a:t>Elaboration</a:t>
            </a:r>
          </a:p>
          <a:p>
            <a:pPr algn="ctr"/>
            <a:r>
              <a:rPr lang="fr-FR" sz="1400" dirty="0" smtClean="0">
                <a:solidFill>
                  <a:srgbClr val="02375E"/>
                </a:solidFill>
              </a:rPr>
              <a:t>Feuille de route</a:t>
            </a:r>
            <a:endParaRPr lang="fr-FR" sz="1400" dirty="0">
              <a:solidFill>
                <a:srgbClr val="02375E"/>
              </a:solidFill>
            </a:endParaRPr>
          </a:p>
        </p:txBody>
      </p:sp>
      <p:graphicFrame>
        <p:nvGraphicFramePr>
          <p:cNvPr id="8" name="Tableau 7"/>
          <p:cNvGraphicFramePr>
            <a:graphicFrameLocks noGrp="1"/>
          </p:cNvGraphicFramePr>
          <p:nvPr>
            <p:extLst/>
          </p:nvPr>
        </p:nvGraphicFramePr>
        <p:xfrm>
          <a:off x="1879590" y="1188721"/>
          <a:ext cx="7131375" cy="5516880"/>
        </p:xfrm>
        <a:graphic>
          <a:graphicData uri="http://schemas.openxmlformats.org/drawingml/2006/table">
            <a:tbl>
              <a:tblPr firstRow="1" bandRow="1">
                <a:tableStyleId>{5C22544A-7EE6-4342-B048-85BDC9FD1C3A}</a:tableStyleId>
              </a:tblPr>
              <a:tblGrid>
                <a:gridCol w="285255"/>
                <a:gridCol w="285255"/>
                <a:gridCol w="285255"/>
                <a:gridCol w="285255"/>
                <a:gridCol w="285255"/>
                <a:gridCol w="285255"/>
                <a:gridCol w="285255"/>
                <a:gridCol w="285255"/>
                <a:gridCol w="285255"/>
                <a:gridCol w="285255"/>
                <a:gridCol w="285255"/>
                <a:gridCol w="285255"/>
                <a:gridCol w="285255"/>
                <a:gridCol w="285255"/>
                <a:gridCol w="285255"/>
                <a:gridCol w="285255"/>
                <a:gridCol w="285255"/>
                <a:gridCol w="285255"/>
                <a:gridCol w="285255"/>
                <a:gridCol w="285255"/>
                <a:gridCol w="285255"/>
                <a:gridCol w="285255"/>
                <a:gridCol w="285255"/>
                <a:gridCol w="285255"/>
                <a:gridCol w="285255"/>
              </a:tblGrid>
              <a:tr h="289131">
                <a:tc gridSpan="25">
                  <a:txBody>
                    <a:bodyPr/>
                    <a:lstStyle/>
                    <a:p>
                      <a:pPr algn="ctr"/>
                      <a:r>
                        <a:rPr lang="fr-FR" sz="1200" dirty="0" smtClean="0"/>
                        <a:t>NNNN</a:t>
                      </a:r>
                      <a:endParaRPr lang="fr-FR" sz="1200" dirty="0"/>
                    </a:p>
                  </a:txBody>
                  <a:tcPr anchor="ctr">
                    <a:solidFill>
                      <a:schemeClr val="accent2"/>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r>
              <a:tr h="289131">
                <a:tc gridSpan="4">
                  <a:txBody>
                    <a:bodyPr/>
                    <a:lstStyle/>
                    <a:p>
                      <a:pPr algn="ctr"/>
                      <a:r>
                        <a:rPr lang="fr-FR" sz="1200" b="1" dirty="0" smtClean="0">
                          <a:solidFill>
                            <a:schemeClr val="bg1"/>
                          </a:solidFill>
                        </a:rPr>
                        <a:t>MOIS</a:t>
                      </a:r>
                      <a:endParaRPr lang="fr-FR" sz="1200" b="1" dirty="0">
                        <a:solidFill>
                          <a:schemeClr val="bg1"/>
                        </a:solidFill>
                      </a:endParaRPr>
                    </a:p>
                  </a:txBody>
                  <a:tcPr anchor="ctr">
                    <a:solidFill>
                      <a:schemeClr val="accent2"/>
                    </a:solidFill>
                  </a:tcPr>
                </a:tc>
                <a:tc hMerge="1">
                  <a:txBody>
                    <a:bodyPr/>
                    <a:lstStyle/>
                    <a:p>
                      <a:endParaRPr lang="fr-FR" sz="1200" dirty="0"/>
                    </a:p>
                  </a:txBody>
                  <a:tcPr>
                    <a:solidFill>
                      <a:srgbClr val="AD173D"/>
                    </a:solidFill>
                  </a:tcPr>
                </a:tc>
                <a:tc hMerge="1">
                  <a:txBody>
                    <a:bodyPr/>
                    <a:lstStyle/>
                    <a:p>
                      <a:endParaRPr lang="fr-FR" sz="1200" dirty="0"/>
                    </a:p>
                  </a:txBody>
                  <a:tcPr>
                    <a:solidFill>
                      <a:srgbClr val="AD173D"/>
                    </a:solidFill>
                  </a:tcPr>
                </a:tc>
                <a:tc hMerge="1">
                  <a:txBody>
                    <a:bodyPr/>
                    <a:lstStyle/>
                    <a:p>
                      <a:endParaRPr lang="fr-FR" sz="1200" dirty="0"/>
                    </a:p>
                  </a:txBody>
                  <a:tcPr>
                    <a:solidFill>
                      <a:srgbClr val="AD173D"/>
                    </a:solidFill>
                  </a:tcPr>
                </a:tc>
                <a:tc gridSpan="4">
                  <a:txBody>
                    <a:bodyPr/>
                    <a:lstStyle/>
                    <a:p>
                      <a:pPr algn="ctr"/>
                      <a:r>
                        <a:rPr lang="fr-FR" sz="1200" b="1" dirty="0" smtClean="0">
                          <a:solidFill>
                            <a:schemeClr val="bg1"/>
                          </a:solidFill>
                        </a:rPr>
                        <a:t>MOIS</a:t>
                      </a:r>
                      <a:endParaRPr lang="fr-FR" sz="1200" b="1" dirty="0">
                        <a:solidFill>
                          <a:schemeClr val="bg1"/>
                        </a:solidFill>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rgbClr val="AD173D"/>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rgbClr val="AD173D"/>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rgbClr val="AD173D"/>
                    </a:solidFill>
                  </a:tcPr>
                </a:tc>
                <a:tc gridSpan="4">
                  <a:txBody>
                    <a:bodyPr/>
                    <a:lstStyle/>
                    <a:p>
                      <a:pPr algn="ctr"/>
                      <a:r>
                        <a:rPr lang="fr-FR" sz="1200" b="1" dirty="0" smtClean="0">
                          <a:solidFill>
                            <a:schemeClr val="bg1"/>
                          </a:solidFill>
                        </a:rPr>
                        <a:t>MOIS</a:t>
                      </a:r>
                      <a:endParaRPr lang="fr-FR" sz="1200" b="1" dirty="0">
                        <a:solidFill>
                          <a:schemeClr val="bg1"/>
                        </a:solidFill>
                      </a:endParaRPr>
                    </a:p>
                  </a:txBody>
                  <a:tcPr anchor="ctr">
                    <a:solidFill>
                      <a:schemeClr val="accent2"/>
                    </a:solidFill>
                  </a:tcPr>
                </a:tc>
                <a:tc hMerge="1">
                  <a:txBody>
                    <a:bodyPr/>
                    <a:lstStyle/>
                    <a:p>
                      <a:pPr algn="ctr"/>
                      <a:endParaRPr lang="fr-FR" sz="1200" dirty="0"/>
                    </a:p>
                  </a:txBody>
                  <a:tcPr anchor="ctr">
                    <a:solidFill>
                      <a:srgbClr val="AD173D"/>
                    </a:solidFill>
                  </a:tcPr>
                </a:tc>
                <a:tc hMerge="1">
                  <a:txBody>
                    <a:bodyPr/>
                    <a:lstStyle/>
                    <a:p>
                      <a:pPr algn="ctr"/>
                      <a:endParaRPr lang="fr-FR" sz="1200" dirty="0"/>
                    </a:p>
                  </a:txBody>
                  <a:tcPr anchor="ctr">
                    <a:solidFill>
                      <a:srgbClr val="AD173D"/>
                    </a:solidFill>
                  </a:tcPr>
                </a:tc>
                <a:tc hMerge="1">
                  <a:txBody>
                    <a:bodyPr/>
                    <a:lstStyle/>
                    <a:p>
                      <a:endParaRPr lang="fr-FR" dirty="0"/>
                    </a:p>
                  </a:txBody>
                  <a:tcPr anchor="ctr">
                    <a:solidFill>
                      <a:srgbClr val="AD173D"/>
                    </a:solidFill>
                  </a:tcPr>
                </a:tc>
                <a:tc gridSpan="4">
                  <a:txBody>
                    <a:bodyPr/>
                    <a:lstStyle/>
                    <a:p>
                      <a:pPr algn="ctr"/>
                      <a:r>
                        <a:rPr lang="fr-FR" sz="1200" b="1" dirty="0" smtClean="0">
                          <a:solidFill>
                            <a:schemeClr val="bg1"/>
                          </a:solidFill>
                        </a:rPr>
                        <a:t>MOIS</a:t>
                      </a:r>
                      <a:endParaRPr lang="fr-FR" sz="1200" b="1" dirty="0">
                        <a:solidFill>
                          <a:schemeClr val="bg1"/>
                        </a:solidFill>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gridSpan="4">
                  <a:txBody>
                    <a:bodyPr/>
                    <a:lstStyle/>
                    <a:p>
                      <a:pPr algn="ctr"/>
                      <a:r>
                        <a:rPr lang="fr-FR" sz="1200" b="1" dirty="0" smtClean="0">
                          <a:solidFill>
                            <a:schemeClr val="bg1"/>
                          </a:solidFill>
                        </a:rPr>
                        <a:t>MOIS</a:t>
                      </a:r>
                      <a:endParaRPr lang="fr-FR" sz="1200" b="1" dirty="0">
                        <a:solidFill>
                          <a:schemeClr val="bg1"/>
                        </a:solidFill>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gridSpan="5">
                  <a:txBody>
                    <a:bodyPr/>
                    <a:lstStyle/>
                    <a:p>
                      <a:pPr algn="ctr"/>
                      <a:r>
                        <a:rPr lang="fr-FR" sz="1200" b="1" dirty="0" smtClean="0">
                          <a:solidFill>
                            <a:schemeClr val="bg1"/>
                          </a:solidFill>
                        </a:rPr>
                        <a:t>MOIS</a:t>
                      </a:r>
                      <a:endParaRPr lang="fr-FR" sz="1200" b="1" dirty="0">
                        <a:solidFill>
                          <a:schemeClr val="bg1"/>
                        </a:solidFill>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r>
              <a:tr h="4938618">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r>
            </a:tbl>
          </a:graphicData>
        </a:graphic>
      </p:graphicFrame>
      <p:sp>
        <p:nvSpPr>
          <p:cNvPr id="10" name="Étoile à 5 branches 9"/>
          <p:cNvSpPr/>
          <p:nvPr/>
        </p:nvSpPr>
        <p:spPr>
          <a:xfrm>
            <a:off x="3162299" y="2251543"/>
            <a:ext cx="249040" cy="261403"/>
          </a:xfrm>
          <a:prstGeom prst="star5">
            <a:avLst/>
          </a:prstGeom>
          <a:noFill/>
          <a:ln w="1905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 name="ZoneTexte 10"/>
          <p:cNvSpPr txBox="1"/>
          <p:nvPr/>
        </p:nvSpPr>
        <p:spPr>
          <a:xfrm>
            <a:off x="3109529" y="2512946"/>
            <a:ext cx="354584" cy="246221"/>
          </a:xfrm>
          <a:prstGeom prst="rect">
            <a:avLst/>
          </a:prstGeom>
          <a:noFill/>
        </p:spPr>
        <p:txBody>
          <a:bodyPr wrap="none" rtlCol="0">
            <a:spAutoFit/>
          </a:bodyPr>
          <a:lstStyle/>
          <a:p>
            <a:pPr algn="ctr"/>
            <a:r>
              <a:rPr lang="fr-FR" dirty="0" smtClean="0"/>
              <a:t>XX</a:t>
            </a:r>
            <a:endParaRPr lang="fr-FR" dirty="0"/>
          </a:p>
        </p:txBody>
      </p:sp>
      <p:sp>
        <p:nvSpPr>
          <p:cNvPr id="9" name="ZoneTexte 8"/>
          <p:cNvSpPr txBox="1"/>
          <p:nvPr/>
        </p:nvSpPr>
        <p:spPr>
          <a:xfrm>
            <a:off x="2222695" y="3249637"/>
            <a:ext cx="5206041" cy="584775"/>
          </a:xfrm>
          <a:prstGeom prst="rect">
            <a:avLst/>
          </a:prstGeom>
          <a:solidFill>
            <a:srgbClr val="FFFF00"/>
          </a:solidFill>
        </p:spPr>
        <p:txBody>
          <a:bodyPr wrap="none" rtlCol="0">
            <a:spAutoFit/>
          </a:bodyPr>
          <a:lstStyle/>
          <a:p>
            <a:r>
              <a:rPr lang="fr-FR" sz="3200" dirty="0" smtClean="0"/>
              <a:t>A compléter par l’ARS/CD</a:t>
            </a:r>
            <a:endParaRPr lang="fr-FR" sz="3200" dirty="0"/>
          </a:p>
        </p:txBody>
      </p:sp>
    </p:spTree>
    <p:extLst>
      <p:ext uri="{BB962C8B-B14F-4D97-AF65-F5344CB8AC3E}">
        <p14:creationId xmlns:p14="http://schemas.microsoft.com/office/powerpoint/2010/main" val="1391559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Calendrier (3/3)</a:t>
            </a:r>
            <a:endParaRPr lang="fr-FR" dirty="0"/>
          </a:p>
        </p:txBody>
      </p:sp>
      <p:sp>
        <p:nvSpPr>
          <p:cNvPr id="6" name="Chevron 5"/>
          <p:cNvSpPr/>
          <p:nvPr/>
        </p:nvSpPr>
        <p:spPr>
          <a:xfrm>
            <a:off x="368046" y="4664006"/>
            <a:ext cx="1430273" cy="1080000"/>
          </a:xfrm>
          <a:prstGeom prst="chevron">
            <a:avLst>
              <a:gd name="adj" fmla="val 16299"/>
            </a:avLst>
          </a:prstGeom>
          <a:solidFill>
            <a:schemeClr val="bg1"/>
          </a:solidFill>
          <a:ln w="38100" cap="flat" cmpd="sng" algn="ctr">
            <a:solidFill>
              <a:schemeClr val="tx2">
                <a:lumMod val="75000"/>
              </a:schemeClr>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400" dirty="0" smtClean="0">
                <a:solidFill>
                  <a:schemeClr val="tx2">
                    <a:lumMod val="75000"/>
                  </a:schemeClr>
                </a:solidFill>
              </a:rPr>
              <a:t>BILAN </a:t>
            </a:r>
            <a:endParaRPr lang="fr-FR" sz="1400" dirty="0">
              <a:solidFill>
                <a:schemeClr val="tx2">
                  <a:lumMod val="75000"/>
                </a:schemeClr>
              </a:solidFill>
            </a:endParaRPr>
          </a:p>
        </p:txBody>
      </p:sp>
      <p:sp>
        <p:nvSpPr>
          <p:cNvPr id="7" name="Chevron 6"/>
          <p:cNvSpPr/>
          <p:nvPr/>
        </p:nvSpPr>
        <p:spPr>
          <a:xfrm>
            <a:off x="368047" y="1994442"/>
            <a:ext cx="1430273" cy="1612357"/>
          </a:xfrm>
          <a:prstGeom prst="chevron">
            <a:avLst>
              <a:gd name="adj" fmla="val 16299"/>
            </a:avLst>
          </a:prstGeom>
          <a:solidFill>
            <a:schemeClr val="bg1"/>
          </a:solidFill>
          <a:ln w="38100" cap="flat" cmpd="sng" algn="ctr">
            <a:solidFill>
              <a:srgbClr val="02375E"/>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400" dirty="0" smtClean="0">
                <a:solidFill>
                  <a:srgbClr val="02375E"/>
                </a:solidFill>
              </a:rPr>
              <a:t>4.</a:t>
            </a:r>
          </a:p>
          <a:p>
            <a:pPr algn="ctr"/>
            <a:r>
              <a:rPr lang="fr-FR" sz="1400" dirty="0" smtClean="0">
                <a:solidFill>
                  <a:srgbClr val="02375E"/>
                </a:solidFill>
              </a:rPr>
              <a:t>Mise en œuvre feuille de route</a:t>
            </a:r>
          </a:p>
        </p:txBody>
      </p:sp>
      <p:graphicFrame>
        <p:nvGraphicFramePr>
          <p:cNvPr id="8" name="Tableau 7"/>
          <p:cNvGraphicFramePr>
            <a:graphicFrameLocks noGrp="1"/>
          </p:cNvGraphicFramePr>
          <p:nvPr>
            <p:extLst/>
          </p:nvPr>
        </p:nvGraphicFramePr>
        <p:xfrm>
          <a:off x="1879590" y="1188721"/>
          <a:ext cx="7054400" cy="5516880"/>
        </p:xfrm>
        <a:graphic>
          <a:graphicData uri="http://schemas.openxmlformats.org/drawingml/2006/table">
            <a:tbl>
              <a:tblPr firstRow="1" bandRow="1">
                <a:tableStyleId>{5C22544A-7EE6-4342-B048-85BDC9FD1C3A}</a:tableStyleId>
              </a:tblPr>
              <a:tblGrid>
                <a:gridCol w="285255"/>
                <a:gridCol w="285255"/>
                <a:gridCol w="285255"/>
                <a:gridCol w="208280"/>
                <a:gridCol w="362230"/>
                <a:gridCol w="285255"/>
                <a:gridCol w="285255"/>
                <a:gridCol w="208280"/>
                <a:gridCol w="362230"/>
                <a:gridCol w="285255"/>
                <a:gridCol w="285255"/>
                <a:gridCol w="208280"/>
                <a:gridCol w="362230"/>
                <a:gridCol w="285255"/>
                <a:gridCol w="285255"/>
                <a:gridCol w="208280"/>
                <a:gridCol w="362230"/>
                <a:gridCol w="285255"/>
                <a:gridCol w="285255"/>
                <a:gridCol w="208280"/>
                <a:gridCol w="362230"/>
                <a:gridCol w="285255"/>
                <a:gridCol w="285255"/>
                <a:gridCol w="285255"/>
                <a:gridCol w="208280"/>
              </a:tblGrid>
              <a:tr h="289131">
                <a:tc gridSpan="25">
                  <a:txBody>
                    <a:bodyPr/>
                    <a:lstStyle/>
                    <a:p>
                      <a:pPr algn="ctr"/>
                      <a:r>
                        <a:rPr lang="fr-FR" sz="1200" dirty="0" smtClean="0"/>
                        <a:t>NNNN</a:t>
                      </a:r>
                      <a:endParaRPr lang="fr-FR" sz="1200" dirty="0"/>
                    </a:p>
                  </a:txBody>
                  <a:tcPr anchor="ctr">
                    <a:solidFill>
                      <a:schemeClr val="accent2"/>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r>
              <a:tr h="289131">
                <a:tc gridSpan="4">
                  <a:txBody>
                    <a:bodyPr/>
                    <a:lstStyle/>
                    <a:p>
                      <a:pPr algn="ctr"/>
                      <a:r>
                        <a:rPr lang="fr-FR" sz="1200" b="1" dirty="0" smtClean="0">
                          <a:solidFill>
                            <a:schemeClr val="bg1"/>
                          </a:solidFill>
                        </a:rPr>
                        <a:t>MOIS</a:t>
                      </a:r>
                      <a:endParaRPr lang="fr-FR" sz="1200" b="1" dirty="0">
                        <a:solidFill>
                          <a:schemeClr val="bg1"/>
                        </a:solidFill>
                      </a:endParaRPr>
                    </a:p>
                  </a:txBody>
                  <a:tcPr anchor="ctr">
                    <a:solidFill>
                      <a:schemeClr val="accent2"/>
                    </a:solidFill>
                  </a:tcPr>
                </a:tc>
                <a:tc hMerge="1">
                  <a:txBody>
                    <a:bodyPr/>
                    <a:lstStyle/>
                    <a:p>
                      <a:endParaRPr lang="fr-FR" sz="1200" dirty="0"/>
                    </a:p>
                  </a:txBody>
                  <a:tcPr>
                    <a:solidFill>
                      <a:srgbClr val="AD173D"/>
                    </a:solidFill>
                  </a:tcPr>
                </a:tc>
                <a:tc hMerge="1">
                  <a:txBody>
                    <a:bodyPr/>
                    <a:lstStyle/>
                    <a:p>
                      <a:endParaRPr lang="fr-FR" sz="1200" dirty="0"/>
                    </a:p>
                  </a:txBody>
                  <a:tcPr>
                    <a:solidFill>
                      <a:srgbClr val="AD173D"/>
                    </a:solidFill>
                  </a:tcPr>
                </a:tc>
                <a:tc hMerge="1">
                  <a:txBody>
                    <a:bodyPr/>
                    <a:lstStyle/>
                    <a:p>
                      <a:endParaRPr lang="fr-FR" sz="1200" dirty="0"/>
                    </a:p>
                  </a:txBody>
                  <a:tcPr>
                    <a:solidFill>
                      <a:srgbClr val="AD173D"/>
                    </a:solidFill>
                  </a:tcPr>
                </a:tc>
                <a:tc gridSpan="4">
                  <a:txBody>
                    <a:bodyPr/>
                    <a:lstStyle/>
                    <a:p>
                      <a:pPr algn="ctr"/>
                      <a:r>
                        <a:rPr lang="fr-FR" sz="1200" b="1" dirty="0" smtClean="0">
                          <a:solidFill>
                            <a:schemeClr val="bg1"/>
                          </a:solidFill>
                        </a:rPr>
                        <a:t>MOIS</a:t>
                      </a:r>
                      <a:endParaRPr lang="fr-FR" sz="1200" b="1" dirty="0">
                        <a:solidFill>
                          <a:schemeClr val="bg1"/>
                        </a:solidFill>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rgbClr val="AD173D"/>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rgbClr val="AD173D"/>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rgbClr val="AD173D"/>
                    </a:solidFill>
                  </a:tcPr>
                </a:tc>
                <a:tc gridSpan="4">
                  <a:txBody>
                    <a:bodyPr/>
                    <a:lstStyle/>
                    <a:p>
                      <a:pPr algn="ctr"/>
                      <a:r>
                        <a:rPr lang="fr-FR" sz="1200" b="1" dirty="0" smtClean="0">
                          <a:solidFill>
                            <a:schemeClr val="bg1"/>
                          </a:solidFill>
                        </a:rPr>
                        <a:t>MOIS</a:t>
                      </a:r>
                      <a:endParaRPr lang="fr-FR" sz="1200" b="1" dirty="0">
                        <a:solidFill>
                          <a:schemeClr val="bg1"/>
                        </a:solidFill>
                      </a:endParaRPr>
                    </a:p>
                  </a:txBody>
                  <a:tcPr anchor="ctr">
                    <a:solidFill>
                      <a:schemeClr val="accent2"/>
                    </a:solidFill>
                  </a:tcPr>
                </a:tc>
                <a:tc hMerge="1">
                  <a:txBody>
                    <a:bodyPr/>
                    <a:lstStyle/>
                    <a:p>
                      <a:pPr algn="ctr"/>
                      <a:endParaRPr lang="fr-FR" sz="1200" dirty="0"/>
                    </a:p>
                  </a:txBody>
                  <a:tcPr anchor="ctr">
                    <a:solidFill>
                      <a:srgbClr val="AD173D"/>
                    </a:solidFill>
                  </a:tcPr>
                </a:tc>
                <a:tc hMerge="1">
                  <a:txBody>
                    <a:bodyPr/>
                    <a:lstStyle/>
                    <a:p>
                      <a:pPr algn="ctr"/>
                      <a:endParaRPr lang="fr-FR" sz="1200" dirty="0"/>
                    </a:p>
                  </a:txBody>
                  <a:tcPr anchor="ctr">
                    <a:solidFill>
                      <a:srgbClr val="AD173D"/>
                    </a:solidFill>
                  </a:tcPr>
                </a:tc>
                <a:tc hMerge="1">
                  <a:txBody>
                    <a:bodyPr/>
                    <a:lstStyle/>
                    <a:p>
                      <a:endParaRPr lang="fr-FR" dirty="0"/>
                    </a:p>
                  </a:txBody>
                  <a:tcPr anchor="ctr">
                    <a:solidFill>
                      <a:srgbClr val="AD173D"/>
                    </a:solidFill>
                  </a:tcPr>
                </a:tc>
                <a:tc gridSpan="4">
                  <a:txBody>
                    <a:bodyPr/>
                    <a:lstStyle/>
                    <a:p>
                      <a:pPr algn="ctr"/>
                      <a:r>
                        <a:rPr lang="fr-FR" sz="1200" b="1" dirty="0" smtClean="0">
                          <a:solidFill>
                            <a:schemeClr val="bg1"/>
                          </a:solidFill>
                        </a:rPr>
                        <a:t>MOIS</a:t>
                      </a:r>
                      <a:endParaRPr lang="fr-FR" sz="1200" b="1" dirty="0">
                        <a:solidFill>
                          <a:schemeClr val="bg1"/>
                        </a:solidFill>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gridSpan="4">
                  <a:txBody>
                    <a:bodyPr/>
                    <a:lstStyle/>
                    <a:p>
                      <a:pPr algn="ctr"/>
                      <a:r>
                        <a:rPr lang="fr-FR" sz="1200" b="1" dirty="0" smtClean="0">
                          <a:solidFill>
                            <a:schemeClr val="bg1"/>
                          </a:solidFill>
                        </a:rPr>
                        <a:t>MOIS</a:t>
                      </a:r>
                      <a:endParaRPr lang="fr-FR" sz="1200" b="1" dirty="0">
                        <a:solidFill>
                          <a:schemeClr val="bg1"/>
                        </a:solidFill>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gridSpan="5">
                  <a:txBody>
                    <a:bodyPr/>
                    <a:lstStyle/>
                    <a:p>
                      <a:pPr algn="ctr"/>
                      <a:r>
                        <a:rPr lang="fr-FR" sz="1200" b="1" dirty="0" smtClean="0">
                          <a:solidFill>
                            <a:schemeClr val="bg1"/>
                          </a:solidFill>
                        </a:rPr>
                        <a:t>MOIS</a:t>
                      </a:r>
                      <a:endParaRPr lang="fr-FR" sz="1200" b="1" dirty="0">
                        <a:solidFill>
                          <a:schemeClr val="bg1"/>
                        </a:solidFill>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c hMerge="1">
                  <a:txBody>
                    <a:bodyPr/>
                    <a:lstStyle/>
                    <a:p>
                      <a:pPr marL="0" algn="ctr" defTabSz="457200" rtl="0" eaLnBrk="1" latinLnBrk="0" hangingPunct="1"/>
                      <a:endParaRPr lang="fr-FR" sz="1200" b="1" kern="1200" dirty="0">
                        <a:solidFill>
                          <a:schemeClr val="lt1"/>
                        </a:solidFill>
                        <a:latin typeface="+mn-lt"/>
                        <a:ea typeface="+mn-ea"/>
                        <a:cs typeface="+mn-cs"/>
                      </a:endParaRPr>
                    </a:p>
                  </a:txBody>
                  <a:tcPr anchor="ctr">
                    <a:solidFill>
                      <a:schemeClr val="accent2"/>
                    </a:solidFill>
                  </a:tcPr>
                </a:tc>
              </a:tr>
              <a:tr h="4938618">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4"/>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c>
                  <a:txBody>
                    <a:bodyPr/>
                    <a:lstStyle/>
                    <a:p>
                      <a:pPr algn="ctr"/>
                      <a:endParaRPr lang="fr-FR" dirty="0"/>
                    </a:p>
                  </a:txBody>
                  <a:tcPr anchor="ctr">
                    <a:solidFill>
                      <a:schemeClr val="accent3">
                        <a:lumMod val="20000"/>
                        <a:lumOff val="80000"/>
                      </a:schemeClr>
                    </a:solidFill>
                  </a:tcPr>
                </a:tc>
              </a:tr>
            </a:tbl>
          </a:graphicData>
        </a:graphic>
      </p:graphicFrame>
      <p:sp>
        <p:nvSpPr>
          <p:cNvPr id="10" name="Étoile à 5 branches 9"/>
          <p:cNvSpPr/>
          <p:nvPr/>
        </p:nvSpPr>
        <p:spPr>
          <a:xfrm>
            <a:off x="3162299" y="2251543"/>
            <a:ext cx="249040" cy="261403"/>
          </a:xfrm>
          <a:prstGeom prst="star5">
            <a:avLst/>
          </a:prstGeom>
          <a:noFill/>
          <a:ln w="1905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 name="ZoneTexte 10"/>
          <p:cNvSpPr txBox="1"/>
          <p:nvPr/>
        </p:nvSpPr>
        <p:spPr>
          <a:xfrm>
            <a:off x="3109529" y="2512946"/>
            <a:ext cx="354584" cy="246221"/>
          </a:xfrm>
          <a:prstGeom prst="rect">
            <a:avLst/>
          </a:prstGeom>
          <a:noFill/>
        </p:spPr>
        <p:txBody>
          <a:bodyPr wrap="none" rtlCol="0">
            <a:spAutoFit/>
          </a:bodyPr>
          <a:lstStyle/>
          <a:p>
            <a:pPr algn="ctr"/>
            <a:r>
              <a:rPr lang="fr-FR" dirty="0" smtClean="0"/>
              <a:t>XX</a:t>
            </a:r>
            <a:endParaRPr lang="fr-FR" dirty="0"/>
          </a:p>
        </p:txBody>
      </p:sp>
      <p:sp>
        <p:nvSpPr>
          <p:cNvPr id="9" name="ZoneTexte 8"/>
          <p:cNvSpPr txBox="1"/>
          <p:nvPr/>
        </p:nvSpPr>
        <p:spPr>
          <a:xfrm>
            <a:off x="2222695" y="3249637"/>
            <a:ext cx="5206041" cy="584775"/>
          </a:xfrm>
          <a:prstGeom prst="rect">
            <a:avLst/>
          </a:prstGeom>
          <a:solidFill>
            <a:srgbClr val="FFFF00"/>
          </a:solidFill>
        </p:spPr>
        <p:txBody>
          <a:bodyPr wrap="none" rtlCol="0">
            <a:spAutoFit/>
          </a:bodyPr>
          <a:lstStyle/>
          <a:p>
            <a:r>
              <a:rPr lang="fr-FR" sz="3200" dirty="0" smtClean="0"/>
              <a:t>A compléter par l’ARS/CD</a:t>
            </a:r>
            <a:endParaRPr lang="fr-FR" sz="3200" dirty="0"/>
          </a:p>
        </p:txBody>
      </p:sp>
    </p:spTree>
    <p:extLst>
      <p:ext uri="{BB962C8B-B14F-4D97-AF65-F5344CB8AC3E}">
        <p14:creationId xmlns:p14="http://schemas.microsoft.com/office/powerpoint/2010/main" val="744956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280972" y="709016"/>
            <a:ext cx="8730000" cy="830224"/>
          </a:xfrm>
        </p:spPr>
        <p:txBody>
          <a:bodyPr>
            <a:normAutofit/>
          </a:bodyPr>
          <a:lstStyle/>
          <a:p>
            <a:r>
              <a:rPr lang="fr-FR" dirty="0" smtClean="0"/>
              <a:t>Le diagnostic territorial partagé</a:t>
            </a:r>
            <a:br>
              <a:rPr lang="fr-FR" dirty="0" smtClean="0"/>
            </a:br>
            <a:r>
              <a:rPr lang="fr-FR" dirty="0" smtClean="0"/>
              <a:t>La rosace : 5 portes d’entrée pour 5 groupes de travail</a:t>
            </a:r>
            <a:endParaRPr lang="fr-FR" dirty="0"/>
          </a:p>
        </p:txBody>
      </p:sp>
      <p:sp>
        <p:nvSpPr>
          <p:cNvPr id="8" name="Espace réservé du contenu 7"/>
          <p:cNvSpPr>
            <a:spLocks noGrp="1"/>
          </p:cNvSpPr>
          <p:nvPr>
            <p:ph sz="quarter" idx="14"/>
          </p:nvPr>
        </p:nvSpPr>
        <p:spPr>
          <a:xfrm>
            <a:off x="4836052" y="1211920"/>
            <a:ext cx="4129200" cy="5104800"/>
          </a:xfrm>
        </p:spPr>
        <p:txBody>
          <a:bodyPr/>
          <a:lstStyle/>
          <a:p>
            <a:pPr fontAlgn="auto">
              <a:spcAft>
                <a:spcPts val="0"/>
              </a:spcAft>
            </a:pPr>
            <a:endParaRPr lang="fr-FR" sz="1800" b="0" dirty="0"/>
          </a:p>
          <a:p>
            <a:pPr fontAlgn="auto">
              <a:spcAft>
                <a:spcPts val="0"/>
              </a:spcAft>
            </a:pPr>
            <a:r>
              <a:rPr lang="fr-FR" sz="1800" b="0" dirty="0"/>
              <a:t>Partir des « points de rupture » et de l’analyse de leur cause</a:t>
            </a:r>
          </a:p>
          <a:p>
            <a:pPr fontAlgn="auto">
              <a:spcAft>
                <a:spcPts val="0"/>
              </a:spcAft>
            </a:pPr>
            <a:endParaRPr lang="fr-FR" sz="1800" b="0" dirty="0"/>
          </a:p>
          <a:p>
            <a:pPr fontAlgn="auto">
              <a:spcAft>
                <a:spcPts val="0"/>
              </a:spcAft>
            </a:pPr>
            <a:r>
              <a:rPr lang="fr-FR" sz="1800" b="0" dirty="0"/>
              <a:t>Croiser des approches complémentaires pour impliquer l’ensemble des acteurs</a:t>
            </a:r>
          </a:p>
          <a:p>
            <a:pPr fontAlgn="auto">
              <a:spcAft>
                <a:spcPts val="0"/>
              </a:spcAft>
            </a:pPr>
            <a:endParaRPr lang="fr-FR" sz="1800" b="0" dirty="0"/>
          </a:p>
          <a:p>
            <a:pPr fontAlgn="auto">
              <a:spcAft>
                <a:spcPts val="0"/>
              </a:spcAft>
            </a:pPr>
            <a:r>
              <a:rPr lang="fr-FR" sz="1800" b="0" dirty="0"/>
              <a:t>Couvrir des sujets peu explorés mais pourtant problématiques : accès aux soins, soins somatiques…</a:t>
            </a:r>
          </a:p>
          <a:p>
            <a:pPr fontAlgn="auto">
              <a:spcAft>
                <a:spcPts val="0"/>
              </a:spcAft>
            </a:pPr>
            <a:endParaRPr lang="fr-FR" sz="1800" b="0" dirty="0"/>
          </a:p>
          <a:p>
            <a:pPr fontAlgn="auto">
              <a:spcAft>
                <a:spcPts val="0"/>
              </a:spcAft>
            </a:pPr>
            <a:r>
              <a:rPr lang="fr-FR" sz="1800" b="0" dirty="0"/>
              <a:t>Développer le volet prévention – promotion de la santé mentale</a:t>
            </a:r>
          </a:p>
          <a:p>
            <a:pPr fontAlgn="auto">
              <a:spcAft>
                <a:spcPts val="0"/>
              </a:spcAft>
            </a:pPr>
            <a:endParaRPr lang="fr-FR" sz="1800" b="0" dirty="0"/>
          </a:p>
          <a:p>
            <a:endParaRPr lang="fr-FR" sz="1800" dirty="0"/>
          </a:p>
        </p:txBody>
      </p:sp>
      <p:pic>
        <p:nvPicPr>
          <p:cNvPr id="2" name="Image 1"/>
          <p:cNvPicPr>
            <a:picLocks noChangeAspect="1"/>
          </p:cNvPicPr>
          <p:nvPr/>
        </p:nvPicPr>
        <p:blipFill>
          <a:blip r:embed="rId2"/>
          <a:stretch>
            <a:fillRect/>
          </a:stretch>
        </p:blipFill>
        <p:spPr>
          <a:xfrm>
            <a:off x="158262" y="1670538"/>
            <a:ext cx="4747846" cy="4624754"/>
          </a:xfrm>
          <a:prstGeom prst="rect">
            <a:avLst/>
          </a:prstGeom>
        </p:spPr>
      </p:pic>
    </p:spTree>
    <p:extLst>
      <p:ext uri="{BB962C8B-B14F-4D97-AF65-F5344CB8AC3E}">
        <p14:creationId xmlns:p14="http://schemas.microsoft.com/office/powerpoint/2010/main" val="1721329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9713" y="724394"/>
            <a:ext cx="6705600" cy="548474"/>
          </a:xfrm>
        </p:spPr>
        <p:txBody>
          <a:bodyPr/>
          <a:lstStyle/>
          <a:p>
            <a:r>
              <a:rPr lang="fr-FR" dirty="0" smtClean="0"/>
              <a:t>Le DTPSM : Un parcours en trois temps</a:t>
            </a:r>
            <a:endParaRPr lang="fr-FR" dirty="0"/>
          </a:p>
        </p:txBody>
      </p:sp>
      <p:sp>
        <p:nvSpPr>
          <p:cNvPr id="4" name="ZoneTexte 3"/>
          <p:cNvSpPr txBox="1"/>
          <p:nvPr/>
        </p:nvSpPr>
        <p:spPr>
          <a:xfrm>
            <a:off x="1995055" y="1615044"/>
            <a:ext cx="6828311" cy="2031325"/>
          </a:xfrm>
          <a:prstGeom prst="rect">
            <a:avLst/>
          </a:prstGeom>
          <a:noFill/>
        </p:spPr>
        <p:txBody>
          <a:bodyPr wrap="square" rtlCol="0">
            <a:spAutoFit/>
          </a:bodyPr>
          <a:lstStyle/>
          <a:p>
            <a:r>
              <a:rPr lang="fr-FR" sz="1800" dirty="0"/>
              <a:t> </a:t>
            </a:r>
            <a:endParaRPr lang="fr-FR" sz="1800" dirty="0" smtClean="0"/>
          </a:p>
          <a:p>
            <a:r>
              <a:rPr lang="fr-FR" sz="1800" dirty="0" smtClean="0"/>
              <a:t>1</a:t>
            </a:r>
            <a:r>
              <a:rPr lang="fr-FR" sz="1800" baseline="30000" dirty="0" smtClean="0"/>
              <a:t>ère</a:t>
            </a:r>
            <a:r>
              <a:rPr lang="fr-FR" sz="1800" dirty="0" smtClean="0"/>
              <a:t> </a:t>
            </a:r>
            <a:r>
              <a:rPr lang="fr-FR" sz="1800" dirty="0"/>
              <a:t>séance :  identification des </a:t>
            </a:r>
            <a:r>
              <a:rPr lang="fr-FR" sz="1800" dirty="0" smtClean="0"/>
              <a:t>problèmes-clés</a:t>
            </a:r>
          </a:p>
          <a:p>
            <a:endParaRPr lang="fr-FR" sz="1800" dirty="0"/>
          </a:p>
          <a:p>
            <a:r>
              <a:rPr lang="fr-FR" sz="1800" dirty="0"/>
              <a:t>2</a:t>
            </a:r>
            <a:r>
              <a:rPr lang="fr-FR" sz="1800" baseline="30000" dirty="0"/>
              <a:t>ème</a:t>
            </a:r>
            <a:r>
              <a:rPr lang="fr-FR" sz="1800" dirty="0"/>
              <a:t> séance : recherche des causes de dysfonctionnement</a:t>
            </a:r>
          </a:p>
          <a:p>
            <a:endParaRPr lang="fr-FR" sz="1800" dirty="0" smtClean="0"/>
          </a:p>
          <a:p>
            <a:r>
              <a:rPr lang="fr-FR" sz="1800" dirty="0"/>
              <a:t>3</a:t>
            </a:r>
            <a:r>
              <a:rPr lang="fr-FR" sz="1800" baseline="30000" dirty="0"/>
              <a:t>ème</a:t>
            </a:r>
            <a:r>
              <a:rPr lang="fr-FR" sz="1800" dirty="0"/>
              <a:t> séance : diagnostic et pistes d’amélioration</a:t>
            </a:r>
          </a:p>
          <a:p>
            <a:endParaRPr lang="fr-FR" sz="1800" dirty="0"/>
          </a:p>
        </p:txBody>
      </p:sp>
    </p:spTree>
    <p:extLst>
      <p:ext uri="{BB962C8B-B14F-4D97-AF65-F5344CB8AC3E}">
        <p14:creationId xmlns:p14="http://schemas.microsoft.com/office/powerpoint/2010/main" val="651237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6000" y="622155"/>
            <a:ext cx="8028000" cy="447660"/>
          </a:xfrm>
        </p:spPr>
        <p:txBody>
          <a:bodyPr/>
          <a:lstStyle/>
          <a:p>
            <a:r>
              <a:rPr lang="fr-FR" dirty="0" smtClean="0"/>
              <a:t>1. Accès au diagnostic et aux soins psychiatriques</a:t>
            </a:r>
            <a:endParaRPr lang="fr-FR" dirty="0"/>
          </a:p>
        </p:txBody>
      </p:sp>
      <p:graphicFrame>
        <p:nvGraphicFramePr>
          <p:cNvPr id="3" name="Espace réservé du contenu 3"/>
          <p:cNvGraphicFramePr>
            <a:graphicFrameLocks/>
          </p:cNvGraphicFramePr>
          <p:nvPr>
            <p:extLst/>
          </p:nvPr>
        </p:nvGraphicFramePr>
        <p:xfrm>
          <a:off x="2324984" y="1303338"/>
          <a:ext cx="4129087"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886715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smtClean="0"/>
              <a:t>Accès au diagnostic et aux soins précoces</a:t>
            </a:r>
            <a:endParaRPr lang="fr-FR" dirty="0"/>
          </a:p>
        </p:txBody>
      </p:sp>
      <p:sp>
        <p:nvSpPr>
          <p:cNvPr id="4" name="Espace réservé du contenu 3"/>
          <p:cNvSpPr>
            <a:spLocks noGrp="1"/>
          </p:cNvSpPr>
          <p:nvPr>
            <p:ph sz="quarter" idx="13"/>
          </p:nvPr>
        </p:nvSpPr>
        <p:spPr/>
        <p:txBody>
          <a:bodyPr/>
          <a:lstStyle/>
          <a:p>
            <a:r>
              <a:rPr lang="fr-FR" sz="1800" dirty="0" smtClean="0"/>
              <a:t>Constats</a:t>
            </a:r>
          </a:p>
          <a:p>
            <a:pPr lvl="1"/>
            <a:r>
              <a:rPr lang="fr-FR" sz="1600" dirty="0" smtClean="0"/>
              <a:t>Des délais importants dans l’obtention d’un diagnostic ou dans l’accès aux soins sont souvent évoqués à propos de la maladie psychique</a:t>
            </a:r>
          </a:p>
          <a:p>
            <a:pPr lvl="1"/>
            <a:r>
              <a:rPr lang="fr-FR" sz="1600" dirty="0" smtClean="0"/>
              <a:t>A l’âge adulte, la non-demande de la part des intéressés, par déni de la maladie, constitue une difficulté réelle d’accès que l’on rencontre beaucoup plus rarement dans le cas des maladies somatiques</a:t>
            </a:r>
          </a:p>
          <a:p>
            <a:endParaRPr lang="fr-FR" sz="1800" dirty="0" smtClean="0"/>
          </a:p>
          <a:p>
            <a:r>
              <a:rPr lang="fr-FR" sz="1800" dirty="0" smtClean="0"/>
              <a:t>Attendus</a:t>
            </a:r>
          </a:p>
          <a:p>
            <a:pPr lvl="1"/>
            <a:r>
              <a:rPr lang="fr-FR" sz="1600" dirty="0" smtClean="0"/>
              <a:t>Identifier, à partir d’analyse de situations-types concrètes, les difficultés d’accès aux dispositifs (sanitaire, ambulatoire, médico-social, social…) dans un contexte urgent ou non urgent</a:t>
            </a:r>
          </a:p>
          <a:p>
            <a:pPr lvl="1"/>
            <a:r>
              <a:rPr lang="fr-FR" sz="1600" dirty="0" smtClean="0"/>
              <a:t>Il conviendra d’examiner les situations de demande et de non demande</a:t>
            </a:r>
          </a:p>
          <a:p>
            <a:endParaRPr lang="fr-FR" sz="1800" dirty="0" smtClean="0"/>
          </a:p>
        </p:txBody>
      </p:sp>
      <p:sp>
        <p:nvSpPr>
          <p:cNvPr id="7" name="Ellipse 6"/>
          <p:cNvSpPr/>
          <p:nvPr/>
        </p:nvSpPr>
        <p:spPr>
          <a:xfrm>
            <a:off x="1107305" y="1140032"/>
            <a:ext cx="1008000" cy="1008000"/>
          </a:xfrm>
          <a:prstGeom prst="ellipse">
            <a:avLst/>
          </a:prstGeom>
          <a:solidFill>
            <a:srgbClr val="92D050">
              <a:alpha val="50000"/>
            </a:srgbClr>
          </a:solidFill>
          <a:ln>
            <a:noFill/>
          </a:ln>
        </p:spPr>
        <p:style>
          <a:lnRef idx="2">
            <a:schemeClr val="lt1">
              <a:hueOff val="0"/>
              <a:satOff val="0"/>
              <a:lumOff val="0"/>
              <a:alphaOff val="0"/>
            </a:schemeClr>
          </a:lnRef>
          <a:fillRef idx="1">
            <a:schemeClr val="accent3">
              <a:alpha val="50000"/>
              <a:hueOff val="0"/>
              <a:satOff val="0"/>
              <a:lumOff val="0"/>
              <a:alphaOff val="0"/>
            </a:schemeClr>
          </a:fillRef>
          <a:effectRef idx="0">
            <a:schemeClr val="accent3">
              <a:alpha val="50000"/>
              <a:hueOff val="0"/>
              <a:satOff val="0"/>
              <a:lumOff val="0"/>
              <a:alphaOff val="0"/>
            </a:schemeClr>
          </a:effectRef>
          <a:fontRef idx="minor">
            <a:schemeClr val="tx1"/>
          </a:fontRef>
        </p:style>
        <p:txBody>
          <a:bodyPr/>
          <a:lstStyle/>
          <a:p>
            <a:pPr lvl="0" algn="ctr" defTabSz="577850">
              <a:lnSpc>
                <a:spcPct val="90000"/>
              </a:lnSpc>
              <a:spcAft>
                <a:spcPct val="35000"/>
              </a:spcAft>
            </a:pPr>
            <a:r>
              <a:rPr lang="fr-FR" sz="800" dirty="0"/>
              <a:t>Accès au diagnostic et aux soins précoces</a:t>
            </a:r>
          </a:p>
        </p:txBody>
      </p:sp>
    </p:spTree>
    <p:extLst>
      <p:ext uri="{BB962C8B-B14F-4D97-AF65-F5344CB8AC3E}">
        <p14:creationId xmlns:p14="http://schemas.microsoft.com/office/powerpoint/2010/main" val="785105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smtClean="0"/>
              <a:t>Accès au diagnostic et aux soins précoces</a:t>
            </a:r>
            <a:endParaRPr lang="fr-FR" dirty="0"/>
          </a:p>
        </p:txBody>
      </p:sp>
      <p:sp>
        <p:nvSpPr>
          <p:cNvPr id="4" name="Espace réservé du contenu 3"/>
          <p:cNvSpPr>
            <a:spLocks noGrp="1"/>
          </p:cNvSpPr>
          <p:nvPr>
            <p:ph sz="quarter" idx="13"/>
          </p:nvPr>
        </p:nvSpPr>
        <p:spPr/>
        <p:txBody>
          <a:bodyPr/>
          <a:lstStyle/>
          <a:p>
            <a:r>
              <a:rPr lang="fr-FR" sz="1800" dirty="0" smtClean="0"/>
              <a:t>Questions clés</a:t>
            </a:r>
          </a:p>
          <a:p>
            <a:pPr lvl="1"/>
            <a:r>
              <a:rPr lang="fr-FR" sz="1600" dirty="0" smtClean="0"/>
              <a:t>Comment les professionnels s’organisent-ils face à une demande, selon qu’elle émane du domicile, d’un professionnel de santé, d’un travailleur social, ou d’un établissement ? </a:t>
            </a:r>
          </a:p>
          <a:p>
            <a:pPr lvl="1"/>
            <a:r>
              <a:rPr lang="fr-FR" sz="1600" dirty="0" smtClean="0"/>
              <a:t>La réponse est-elle graduée ou est-elle apportée en fonction des circonstances ? La pertinence est-elle alors garantie ?</a:t>
            </a:r>
          </a:p>
          <a:p>
            <a:pPr lvl="1"/>
            <a:r>
              <a:rPr lang="fr-FR" sz="1600" dirty="0" smtClean="0"/>
              <a:t>Pour les situations de non demande : quelles sont les suites données aux situations détectées par les familles, des travailleurs sociaux, voire PASS ? </a:t>
            </a:r>
          </a:p>
          <a:p>
            <a:pPr lvl="1"/>
            <a:r>
              <a:rPr lang="fr-FR" sz="1600" dirty="0" smtClean="0"/>
              <a:t>Existe-t-il ou non des dispositifs type « équipes de secteur mobiles » ?</a:t>
            </a:r>
          </a:p>
          <a:p>
            <a:pPr lvl="1"/>
            <a:endParaRPr lang="fr-FR" sz="1600" dirty="0" smtClean="0"/>
          </a:p>
          <a:p>
            <a:r>
              <a:rPr lang="fr-FR" sz="1800" dirty="0" smtClean="0"/>
              <a:t>Indicateurs </a:t>
            </a:r>
          </a:p>
          <a:p>
            <a:pPr lvl="1"/>
            <a:r>
              <a:rPr lang="fr-FR" sz="1600" dirty="0" smtClean="0"/>
              <a:t>délai de 1er RV en CMP</a:t>
            </a:r>
          </a:p>
          <a:p>
            <a:pPr lvl="1"/>
            <a:r>
              <a:rPr lang="fr-FR" sz="1600" dirty="0" smtClean="0"/>
              <a:t>% de 1er RV non honorés</a:t>
            </a:r>
          </a:p>
          <a:p>
            <a:pPr lvl="1"/>
            <a:r>
              <a:rPr lang="fr-FR" sz="1600" dirty="0" smtClean="0"/>
              <a:t>Ressources humaines intra/CMP</a:t>
            </a:r>
          </a:p>
          <a:p>
            <a:endParaRPr lang="fr-FR" sz="1800" dirty="0" smtClean="0"/>
          </a:p>
        </p:txBody>
      </p:sp>
      <p:sp>
        <p:nvSpPr>
          <p:cNvPr id="7" name="Ellipse 6"/>
          <p:cNvSpPr/>
          <p:nvPr/>
        </p:nvSpPr>
        <p:spPr>
          <a:xfrm>
            <a:off x="1107305" y="1140032"/>
            <a:ext cx="1008000" cy="1008000"/>
          </a:xfrm>
          <a:prstGeom prst="ellipse">
            <a:avLst/>
          </a:prstGeom>
          <a:solidFill>
            <a:srgbClr val="92D050">
              <a:alpha val="50000"/>
            </a:srgbClr>
          </a:solidFill>
          <a:ln>
            <a:noFill/>
          </a:ln>
        </p:spPr>
        <p:style>
          <a:lnRef idx="2">
            <a:schemeClr val="lt1">
              <a:hueOff val="0"/>
              <a:satOff val="0"/>
              <a:lumOff val="0"/>
              <a:alphaOff val="0"/>
            </a:schemeClr>
          </a:lnRef>
          <a:fillRef idx="1">
            <a:schemeClr val="accent3">
              <a:alpha val="50000"/>
              <a:hueOff val="0"/>
              <a:satOff val="0"/>
              <a:lumOff val="0"/>
              <a:alphaOff val="0"/>
            </a:schemeClr>
          </a:fillRef>
          <a:effectRef idx="0">
            <a:schemeClr val="accent3">
              <a:alpha val="50000"/>
              <a:hueOff val="0"/>
              <a:satOff val="0"/>
              <a:lumOff val="0"/>
              <a:alphaOff val="0"/>
            </a:schemeClr>
          </a:effectRef>
          <a:fontRef idx="minor">
            <a:schemeClr val="tx1"/>
          </a:fontRef>
        </p:style>
        <p:txBody>
          <a:bodyPr/>
          <a:lstStyle/>
          <a:p>
            <a:pPr lvl="0" algn="ctr" defTabSz="577850">
              <a:lnSpc>
                <a:spcPct val="90000"/>
              </a:lnSpc>
              <a:spcAft>
                <a:spcPct val="35000"/>
              </a:spcAft>
            </a:pPr>
            <a:r>
              <a:rPr lang="fr-FR" sz="800" dirty="0"/>
              <a:t>Accès au diagnostic et aux soins précoces</a:t>
            </a:r>
          </a:p>
        </p:txBody>
      </p:sp>
    </p:spTree>
    <p:extLst>
      <p:ext uri="{BB962C8B-B14F-4D97-AF65-F5344CB8AC3E}">
        <p14:creationId xmlns:p14="http://schemas.microsoft.com/office/powerpoint/2010/main" val="4128850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Ordre du jour</a:t>
            </a:r>
            <a:endParaRPr lang="fr-FR" dirty="0"/>
          </a:p>
        </p:txBody>
      </p:sp>
      <p:sp>
        <p:nvSpPr>
          <p:cNvPr id="4" name="Espace réservé du contenu 2"/>
          <p:cNvSpPr txBox="1">
            <a:spLocks/>
          </p:cNvSpPr>
          <p:nvPr/>
        </p:nvSpPr>
        <p:spPr>
          <a:xfrm>
            <a:off x="3227294" y="1999127"/>
            <a:ext cx="5688105" cy="4146177"/>
          </a:xfrm>
          <a:prstGeom prst="rect">
            <a:avLst/>
          </a:prstGeom>
        </p:spPr>
        <p:txBody>
          <a:bodyPr vert="horz" lIns="91440" tIns="45720" rIns="91440" bIns="45720" rtlCol="0">
            <a:noAutofit/>
          </a:bodyPr>
          <a:lstStyle>
            <a:lvl1pPr marL="177800" indent="-177800" algn="l" defTabSz="457200" rtl="0" eaLnBrk="1" latinLnBrk="0" hangingPunct="1">
              <a:spcBef>
                <a:spcPct val="20000"/>
              </a:spcBef>
              <a:buSzPct val="100000"/>
              <a:buFont typeface="Arial"/>
              <a:buChar char="•"/>
              <a:defRPr lang="fr-FR" sz="1600" b="1" i="0" kern="1200" dirty="0" smtClean="0">
                <a:solidFill>
                  <a:srgbClr val="02375E"/>
                </a:solidFill>
                <a:latin typeface="Arial"/>
                <a:ea typeface="+mn-ea"/>
                <a:cs typeface="Arial"/>
              </a:defRPr>
            </a:lvl1pPr>
            <a:lvl2pPr marL="541338" indent="-185738" algn="l" defTabSz="457200" rtl="0" eaLnBrk="1" latinLnBrk="0" hangingPunct="1">
              <a:spcBef>
                <a:spcPct val="20000"/>
              </a:spcBef>
              <a:buSzPct val="100000"/>
              <a:buFont typeface="Arial"/>
              <a:buChar char="•"/>
              <a:tabLst>
                <a:tab pos="541338" algn="l"/>
              </a:tabLst>
              <a:defRPr sz="1400" kern="1200">
                <a:solidFill>
                  <a:srgbClr val="02375E"/>
                </a:solidFill>
                <a:latin typeface="Arial"/>
                <a:ea typeface="+mn-ea"/>
                <a:cs typeface="Arial"/>
              </a:defRPr>
            </a:lvl2pPr>
            <a:lvl3pPr marL="715963" indent="-174625" algn="l" defTabSz="457200" rtl="0" eaLnBrk="1" latinLnBrk="0" hangingPunct="1">
              <a:spcBef>
                <a:spcPct val="20000"/>
              </a:spcBef>
              <a:buSzPct val="100000"/>
              <a:buFont typeface="Arial"/>
              <a:buChar char="•"/>
              <a:defRPr lang="fr-FR" sz="1400" kern="1200" dirty="0" smtClean="0">
                <a:solidFill>
                  <a:srgbClr val="02375E"/>
                </a:solidFill>
                <a:latin typeface="Arial"/>
                <a:ea typeface="+mn-ea"/>
                <a:cs typeface="Arial"/>
              </a:defRPr>
            </a:lvl3pPr>
            <a:lvl4pPr marL="896938" indent="-177800" algn="l" defTabSz="457200" rtl="0" eaLnBrk="1" latinLnBrk="0" hangingPunct="1">
              <a:spcBef>
                <a:spcPct val="20000"/>
              </a:spcBef>
              <a:buSzPct val="100000"/>
              <a:buFont typeface="Arial"/>
              <a:buChar char="•"/>
              <a:defRPr lang="fr-FR" sz="1400" kern="1200" dirty="0" smtClean="0">
                <a:solidFill>
                  <a:srgbClr val="02375E"/>
                </a:solidFill>
                <a:latin typeface="Arial"/>
                <a:ea typeface="+mn-ea"/>
                <a:cs typeface="Arial"/>
              </a:defRPr>
            </a:lvl4pPr>
            <a:lvl5pPr marL="1074738" indent="-177800" algn="l" defTabSz="457200" rtl="0" eaLnBrk="1" latinLnBrk="0" hangingPunct="1">
              <a:spcBef>
                <a:spcPct val="20000"/>
              </a:spcBef>
              <a:buSzPct val="100000"/>
              <a:buFont typeface="Arial"/>
              <a:buChar char="•"/>
              <a:defRPr lang="fr-FR" sz="1400" kern="1200" dirty="0">
                <a:solidFill>
                  <a:srgbClr val="02375E"/>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pPr>
            <a:endParaRPr lang="fr-FR" dirty="0" smtClean="0">
              <a:solidFill>
                <a:schemeClr val="accent1"/>
              </a:solidFill>
            </a:endParaRPr>
          </a:p>
          <a:p>
            <a:pPr fontAlgn="auto">
              <a:spcAft>
                <a:spcPts val="0"/>
              </a:spcAft>
            </a:pPr>
            <a:r>
              <a:rPr lang="fr-FR" dirty="0" smtClean="0">
                <a:solidFill>
                  <a:schemeClr val="accent1"/>
                </a:solidFill>
              </a:rPr>
              <a:t>Contexte régional et stratégie</a:t>
            </a:r>
          </a:p>
          <a:p>
            <a:pPr fontAlgn="auto">
              <a:spcAft>
                <a:spcPts val="0"/>
              </a:spcAft>
            </a:pPr>
            <a:r>
              <a:rPr lang="fr-FR" dirty="0" smtClean="0">
                <a:solidFill>
                  <a:schemeClr val="accent1"/>
                </a:solidFill>
              </a:rPr>
              <a:t>Objectifs</a:t>
            </a:r>
          </a:p>
          <a:p>
            <a:pPr fontAlgn="auto">
              <a:spcAft>
                <a:spcPts val="0"/>
              </a:spcAft>
            </a:pPr>
            <a:r>
              <a:rPr lang="fr-FR" dirty="0" smtClean="0">
                <a:solidFill>
                  <a:schemeClr val="accent1"/>
                </a:solidFill>
              </a:rPr>
              <a:t>Territoire</a:t>
            </a:r>
          </a:p>
          <a:p>
            <a:pPr fontAlgn="auto">
              <a:spcAft>
                <a:spcPts val="0"/>
              </a:spcAft>
            </a:pPr>
            <a:endParaRPr lang="fr-FR" dirty="0" smtClean="0">
              <a:solidFill>
                <a:schemeClr val="accent1"/>
              </a:solidFill>
            </a:endParaRPr>
          </a:p>
          <a:p>
            <a:pPr marL="0" indent="0" fontAlgn="auto">
              <a:spcAft>
                <a:spcPts val="0"/>
              </a:spcAft>
              <a:buNone/>
            </a:pPr>
            <a:endParaRPr lang="fr-FR" dirty="0">
              <a:solidFill>
                <a:schemeClr val="accent1"/>
              </a:solidFill>
            </a:endParaRPr>
          </a:p>
          <a:p>
            <a:pPr fontAlgn="auto">
              <a:spcAft>
                <a:spcPts val="0"/>
              </a:spcAft>
            </a:pPr>
            <a:r>
              <a:rPr lang="fr-FR" dirty="0" smtClean="0">
                <a:solidFill>
                  <a:schemeClr val="accent1"/>
                </a:solidFill>
              </a:rPr>
              <a:t>Gouvernance et équipe projet </a:t>
            </a:r>
          </a:p>
          <a:p>
            <a:pPr fontAlgn="auto">
              <a:spcAft>
                <a:spcPts val="0"/>
              </a:spcAft>
            </a:pPr>
            <a:r>
              <a:rPr lang="fr-FR" dirty="0" smtClean="0">
                <a:solidFill>
                  <a:schemeClr val="accent1"/>
                </a:solidFill>
              </a:rPr>
              <a:t>Calendrier</a:t>
            </a:r>
          </a:p>
          <a:p>
            <a:pPr fontAlgn="auto">
              <a:spcAft>
                <a:spcPts val="0"/>
              </a:spcAft>
            </a:pPr>
            <a:r>
              <a:rPr lang="fr-FR" dirty="0" smtClean="0">
                <a:solidFill>
                  <a:schemeClr val="accent1"/>
                </a:solidFill>
              </a:rPr>
              <a:t>5 groupes de travail</a:t>
            </a:r>
            <a:endParaRPr lang="fr-FR" dirty="0">
              <a:solidFill>
                <a:schemeClr val="accent1"/>
              </a:solidFill>
            </a:endParaRPr>
          </a:p>
        </p:txBody>
      </p:sp>
      <p:sp>
        <p:nvSpPr>
          <p:cNvPr id="5" name="Rectangle à coins arrondis 4"/>
          <p:cNvSpPr/>
          <p:nvPr/>
        </p:nvSpPr>
        <p:spPr>
          <a:xfrm>
            <a:off x="630218" y="2225934"/>
            <a:ext cx="2474259" cy="847164"/>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800" dirty="0" smtClean="0">
                <a:solidFill>
                  <a:schemeClr val="accent1"/>
                </a:solidFill>
              </a:rPr>
              <a:t>Pourquoi ce  projet ?</a:t>
            </a:r>
            <a:endParaRPr lang="fr-FR" sz="1800" dirty="0">
              <a:solidFill>
                <a:schemeClr val="accent1"/>
              </a:solidFill>
            </a:endParaRPr>
          </a:p>
        </p:txBody>
      </p:sp>
      <p:sp>
        <p:nvSpPr>
          <p:cNvPr id="7" name="Rectangle à coins arrondis 6"/>
          <p:cNvSpPr/>
          <p:nvPr/>
        </p:nvSpPr>
        <p:spPr>
          <a:xfrm>
            <a:off x="640282" y="3805337"/>
            <a:ext cx="2474259" cy="847164"/>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800" dirty="0" smtClean="0">
                <a:solidFill>
                  <a:schemeClr val="accent1"/>
                </a:solidFill>
              </a:rPr>
              <a:t>Comment le mettre  mis en œuvre ?</a:t>
            </a:r>
            <a:endParaRPr lang="fr-FR" sz="1200" dirty="0">
              <a:solidFill>
                <a:schemeClr val="accent1"/>
              </a:solidFill>
            </a:endParaRPr>
          </a:p>
        </p:txBody>
      </p:sp>
      <p:sp>
        <p:nvSpPr>
          <p:cNvPr id="23" name="Rectangle à coins arrondis 22"/>
          <p:cNvSpPr/>
          <p:nvPr/>
        </p:nvSpPr>
        <p:spPr>
          <a:xfrm>
            <a:off x="645458" y="1400734"/>
            <a:ext cx="3765177" cy="337277"/>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fr-FR" sz="1800" dirty="0">
                <a:solidFill>
                  <a:schemeClr val="accent1"/>
                </a:solidFill>
              </a:rPr>
              <a:t>Accueil et tour de table</a:t>
            </a:r>
          </a:p>
        </p:txBody>
      </p:sp>
      <p:sp>
        <p:nvSpPr>
          <p:cNvPr id="24" name="Rectangle à coins arrondis 23"/>
          <p:cNvSpPr/>
          <p:nvPr/>
        </p:nvSpPr>
        <p:spPr>
          <a:xfrm>
            <a:off x="720507" y="5282858"/>
            <a:ext cx="3765177" cy="337277"/>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fr-FR" sz="1800" dirty="0" smtClean="0">
                <a:solidFill>
                  <a:schemeClr val="accent1"/>
                </a:solidFill>
              </a:rPr>
              <a:t>Conclusion</a:t>
            </a:r>
            <a:endParaRPr lang="fr-FR" sz="1800" dirty="0">
              <a:solidFill>
                <a:schemeClr val="accen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6000" y="622155"/>
            <a:ext cx="8028000" cy="447660"/>
          </a:xfrm>
        </p:spPr>
        <p:txBody>
          <a:bodyPr/>
          <a:lstStyle/>
          <a:p>
            <a:r>
              <a:rPr lang="fr-FR" dirty="0"/>
              <a:t>2</a:t>
            </a:r>
            <a:r>
              <a:rPr lang="fr-FR" dirty="0" smtClean="0"/>
              <a:t>. Les </a:t>
            </a:r>
            <a:r>
              <a:rPr lang="fr-FR" smtClean="0"/>
              <a:t>situations inadéquates</a:t>
            </a:r>
            <a:endParaRPr lang="fr-FR" dirty="0"/>
          </a:p>
        </p:txBody>
      </p:sp>
      <p:graphicFrame>
        <p:nvGraphicFramePr>
          <p:cNvPr id="3" name="Espace réservé du contenu 3"/>
          <p:cNvGraphicFramePr>
            <a:graphicFrameLocks/>
          </p:cNvGraphicFramePr>
          <p:nvPr>
            <p:extLst/>
          </p:nvPr>
        </p:nvGraphicFramePr>
        <p:xfrm>
          <a:off x="2324984" y="1303338"/>
          <a:ext cx="4129087"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40593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Situations inadéquates </a:t>
            </a:r>
            <a:endParaRPr lang="fr-FR" dirty="0"/>
          </a:p>
        </p:txBody>
      </p:sp>
      <p:sp>
        <p:nvSpPr>
          <p:cNvPr id="3" name="Espace réservé du contenu 2"/>
          <p:cNvSpPr>
            <a:spLocks noGrp="1"/>
          </p:cNvSpPr>
          <p:nvPr>
            <p:ph sz="quarter" idx="13"/>
          </p:nvPr>
        </p:nvSpPr>
        <p:spPr>
          <a:xfrm>
            <a:off x="2315307" y="1113692"/>
            <a:ext cx="6705600" cy="5586046"/>
          </a:xfrm>
        </p:spPr>
        <p:txBody>
          <a:bodyPr/>
          <a:lstStyle/>
          <a:p>
            <a:r>
              <a:rPr lang="fr-FR" sz="1800" dirty="0" smtClean="0"/>
              <a:t>Constats</a:t>
            </a:r>
          </a:p>
          <a:p>
            <a:pPr lvl="1"/>
            <a:r>
              <a:rPr lang="fr-FR" sz="1600" dirty="0" smtClean="0"/>
              <a:t>Si 80% des personnes présentant des troubles psychiatriques sont suivies en ambulatoire, 25% des personnes hospitalisées le sont pour des raisons qui ne sont plus strictement médicales</a:t>
            </a:r>
          </a:p>
          <a:p>
            <a:pPr lvl="1"/>
            <a:r>
              <a:rPr lang="fr-FR" sz="1600" dirty="0" smtClean="0"/>
              <a:t>La longue durée n’est pas nécessairement signe d’inadéquation de l’hospitalisation, mais elle doit attirer l’attention des équipes soignantes sur les conditions de prise en charge du patient : il importe de limiter les risques de « désaffiliation » inhérents à une hospitalisation de longue durée</a:t>
            </a:r>
          </a:p>
          <a:p>
            <a:pPr lvl="1"/>
            <a:r>
              <a:rPr lang="fr-FR" sz="1600" dirty="0" smtClean="0"/>
              <a:t>La question des hébergements inadéquates se pose également :</a:t>
            </a:r>
          </a:p>
          <a:p>
            <a:pPr lvl="2"/>
            <a:r>
              <a:rPr lang="fr-FR" sz="1600" dirty="0" smtClean="0"/>
              <a:t>orientations MDPH</a:t>
            </a:r>
          </a:p>
          <a:p>
            <a:pPr lvl="2"/>
            <a:r>
              <a:rPr lang="fr-FR" sz="1600" dirty="0" smtClean="0"/>
              <a:t>souplesse entre les structures</a:t>
            </a:r>
          </a:p>
          <a:p>
            <a:pPr lvl="2"/>
            <a:r>
              <a:rPr lang="fr-FR" sz="1600" dirty="0" smtClean="0"/>
              <a:t>hébergement dans les familles.</a:t>
            </a:r>
          </a:p>
          <a:p>
            <a:endParaRPr lang="fr-FR" sz="1800" dirty="0" smtClean="0"/>
          </a:p>
          <a:p>
            <a:r>
              <a:rPr lang="fr-FR" sz="1800" dirty="0" smtClean="0"/>
              <a:t>Attendus </a:t>
            </a:r>
          </a:p>
          <a:p>
            <a:pPr lvl="1"/>
            <a:r>
              <a:rPr lang="fr-FR" sz="1600" dirty="0" smtClean="0"/>
              <a:t>L’analyse comprendra a minima un volet quantitatif et un volet qualitatif</a:t>
            </a:r>
          </a:p>
          <a:p>
            <a:pPr lvl="1"/>
            <a:r>
              <a:rPr lang="fr-FR" sz="1600" dirty="0" smtClean="0"/>
              <a:t>L’un des enjeux de la consolidation entre les différents acteurs du territoire concerné est de développer une méthode partagée d’analyse et de comparaison sur le sujet</a:t>
            </a:r>
          </a:p>
          <a:p>
            <a:endParaRPr lang="fr-FR" sz="1800" dirty="0" smtClean="0"/>
          </a:p>
          <a:p>
            <a:endParaRPr lang="fr-FR" sz="1800" dirty="0"/>
          </a:p>
        </p:txBody>
      </p:sp>
      <p:grpSp>
        <p:nvGrpSpPr>
          <p:cNvPr id="5" name="Grouper 4"/>
          <p:cNvGrpSpPr/>
          <p:nvPr/>
        </p:nvGrpSpPr>
        <p:grpSpPr>
          <a:xfrm>
            <a:off x="1115887" y="961901"/>
            <a:ext cx="972000" cy="972000"/>
            <a:chOff x="1543258" y="809784"/>
            <a:chExt cx="972000" cy="972000"/>
          </a:xfrm>
          <a:solidFill>
            <a:srgbClr val="CC99FF"/>
          </a:solidFill>
        </p:grpSpPr>
        <p:sp>
          <p:nvSpPr>
            <p:cNvPr id="6" name="Ellipse 5"/>
            <p:cNvSpPr/>
            <p:nvPr/>
          </p:nvSpPr>
          <p:spPr>
            <a:xfrm>
              <a:off x="1543258" y="809784"/>
              <a:ext cx="972000" cy="972000"/>
            </a:xfrm>
            <a:prstGeom prst="ellipse">
              <a:avLst/>
            </a:prstGeom>
            <a:grpFill/>
            <a:ln>
              <a:noFill/>
            </a:ln>
          </p:spPr>
          <p:style>
            <a:lnRef idx="2">
              <a:schemeClr val="lt1">
                <a:hueOff val="0"/>
                <a:satOff val="0"/>
                <a:lumOff val="0"/>
                <a:alphaOff val="0"/>
              </a:schemeClr>
            </a:lnRef>
            <a:fillRef idx="1">
              <a:schemeClr val="accent4">
                <a:alpha val="50000"/>
                <a:hueOff val="0"/>
                <a:satOff val="0"/>
                <a:lumOff val="0"/>
                <a:alphaOff val="0"/>
              </a:schemeClr>
            </a:fillRef>
            <a:effectRef idx="0">
              <a:schemeClr val="accent4">
                <a:alpha val="50000"/>
                <a:hueOff val="0"/>
                <a:satOff val="0"/>
                <a:lumOff val="0"/>
                <a:alphaOff val="0"/>
              </a:schemeClr>
            </a:effectRef>
            <a:fontRef idx="minor">
              <a:schemeClr val="tx1"/>
            </a:fontRef>
          </p:style>
          <p:txBody>
            <a:bodyPr/>
            <a:lstStyle/>
            <a:p>
              <a:endParaRPr lang="fr-FR"/>
            </a:p>
          </p:txBody>
        </p:sp>
        <p:sp>
          <p:nvSpPr>
            <p:cNvPr id="7" name="Ellipse 4"/>
            <p:cNvSpPr/>
            <p:nvPr/>
          </p:nvSpPr>
          <p:spPr>
            <a:xfrm>
              <a:off x="1670270" y="936796"/>
              <a:ext cx="613268" cy="613268"/>
            </a:xfrm>
            <a:prstGeom prst="rect">
              <a:avLst/>
            </a:prstGeom>
            <a:grpFill/>
          </p:spPr>
          <p:style>
            <a:lnRef idx="0">
              <a:scrgbClr r="0" g="0" b="0"/>
            </a:lnRef>
            <a:fillRef idx="0">
              <a:scrgbClr r="0" g="0" b="0"/>
            </a:fillRef>
            <a:effectRef idx="0">
              <a:scrgbClr r="0" g="0" b="0"/>
            </a:effectRef>
            <a:fontRef idx="minor">
              <a:schemeClr val="tx1"/>
            </a:fontRef>
          </p:style>
          <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fr-FR" sz="700" kern="1200" dirty="0" smtClean="0"/>
                <a:t>Situations inadéquates</a:t>
              </a:r>
              <a:endParaRPr lang="fr-FR" sz="700" kern="1200" dirty="0"/>
            </a:p>
          </p:txBody>
        </p:sp>
      </p:grpSp>
    </p:spTree>
    <p:extLst>
      <p:ext uri="{BB962C8B-B14F-4D97-AF65-F5344CB8AC3E}">
        <p14:creationId xmlns:p14="http://schemas.microsoft.com/office/powerpoint/2010/main" val="2323127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Situations inadéquates </a:t>
            </a:r>
            <a:endParaRPr lang="fr-FR" dirty="0"/>
          </a:p>
        </p:txBody>
      </p:sp>
      <p:sp>
        <p:nvSpPr>
          <p:cNvPr id="3" name="Espace réservé du contenu 2"/>
          <p:cNvSpPr>
            <a:spLocks noGrp="1"/>
          </p:cNvSpPr>
          <p:nvPr>
            <p:ph sz="quarter" idx="13"/>
          </p:nvPr>
        </p:nvSpPr>
        <p:spPr/>
        <p:txBody>
          <a:bodyPr/>
          <a:lstStyle/>
          <a:p>
            <a:r>
              <a:rPr lang="fr-FR" sz="1800" dirty="0" smtClean="0"/>
              <a:t>Questions-clés</a:t>
            </a:r>
          </a:p>
          <a:p>
            <a:pPr lvl="1"/>
            <a:r>
              <a:rPr lang="fr-FR" sz="1600" dirty="0" smtClean="0"/>
              <a:t>Quelle est la sensibilité des équipes à cette question ? Quelle est leur connaissance des structures et services médico-sociaux du territoire ? </a:t>
            </a:r>
          </a:p>
          <a:p>
            <a:pPr lvl="1"/>
            <a:r>
              <a:rPr lang="fr-FR" sz="1600" dirty="0" smtClean="0"/>
              <a:t>Quels liens à ce sujet avec la MDPH ? </a:t>
            </a:r>
          </a:p>
          <a:p>
            <a:pPr lvl="1"/>
            <a:r>
              <a:rPr lang="fr-FR" sz="1600" dirty="0" smtClean="0"/>
              <a:t>Quelles sont les pratiques mises en place pour maintenir le lien entre projet de soins et projet de vie chez les personnes hospitalisées ? Existe-t-il une révision périodique des situations des personnes hospitalisées au long cours ? etc.</a:t>
            </a:r>
          </a:p>
          <a:p>
            <a:pPr lvl="1"/>
            <a:r>
              <a:rPr lang="fr-FR" sz="1600" dirty="0" smtClean="0"/>
              <a:t>vision « structure »</a:t>
            </a:r>
          </a:p>
          <a:p>
            <a:pPr lvl="1"/>
            <a:r>
              <a:rPr lang="fr-FR" sz="1600" dirty="0" smtClean="0"/>
              <a:t>vision « patient » </a:t>
            </a:r>
          </a:p>
          <a:p>
            <a:pPr lvl="1"/>
            <a:endParaRPr lang="fr-FR" sz="1600" dirty="0" smtClean="0"/>
          </a:p>
          <a:p>
            <a:r>
              <a:rPr lang="fr-FR" sz="1800" dirty="0" smtClean="0"/>
              <a:t>Indicateurs</a:t>
            </a:r>
          </a:p>
          <a:p>
            <a:pPr lvl="1"/>
            <a:r>
              <a:rPr lang="fr-FR" sz="1600" dirty="0" smtClean="0"/>
              <a:t>% d'hospitalisations TP prolongées</a:t>
            </a:r>
          </a:p>
          <a:p>
            <a:pPr lvl="1"/>
            <a:r>
              <a:rPr lang="fr-FR" sz="1600" dirty="0" smtClean="0"/>
              <a:t>% de ré-hospitalisations non programmées</a:t>
            </a:r>
          </a:p>
          <a:p>
            <a:pPr lvl="1"/>
            <a:r>
              <a:rPr lang="fr-FR" sz="1600" dirty="0" smtClean="0"/>
              <a:t>Nombre de ré-hospitalisations/patients</a:t>
            </a:r>
          </a:p>
          <a:p>
            <a:endParaRPr lang="fr-FR" sz="1800" dirty="0" smtClean="0"/>
          </a:p>
          <a:p>
            <a:endParaRPr lang="fr-FR" sz="1800" dirty="0" smtClean="0"/>
          </a:p>
          <a:p>
            <a:pPr lvl="1"/>
            <a:endParaRPr lang="fr-FR" sz="1600" dirty="0"/>
          </a:p>
        </p:txBody>
      </p:sp>
      <p:grpSp>
        <p:nvGrpSpPr>
          <p:cNvPr id="8" name="Grouper 4"/>
          <p:cNvGrpSpPr/>
          <p:nvPr/>
        </p:nvGrpSpPr>
        <p:grpSpPr>
          <a:xfrm>
            <a:off x="1115887" y="961901"/>
            <a:ext cx="972000" cy="972000"/>
            <a:chOff x="1543258" y="809784"/>
            <a:chExt cx="972000" cy="972000"/>
          </a:xfrm>
          <a:solidFill>
            <a:srgbClr val="CC99FF"/>
          </a:solidFill>
        </p:grpSpPr>
        <p:sp>
          <p:nvSpPr>
            <p:cNvPr id="9" name="Ellipse 8"/>
            <p:cNvSpPr/>
            <p:nvPr/>
          </p:nvSpPr>
          <p:spPr>
            <a:xfrm>
              <a:off x="1543258" y="809784"/>
              <a:ext cx="972000" cy="972000"/>
            </a:xfrm>
            <a:prstGeom prst="ellipse">
              <a:avLst/>
            </a:prstGeom>
            <a:grpFill/>
            <a:ln>
              <a:noFill/>
            </a:ln>
          </p:spPr>
          <p:style>
            <a:lnRef idx="2">
              <a:schemeClr val="lt1">
                <a:hueOff val="0"/>
                <a:satOff val="0"/>
                <a:lumOff val="0"/>
                <a:alphaOff val="0"/>
              </a:schemeClr>
            </a:lnRef>
            <a:fillRef idx="1">
              <a:schemeClr val="accent4">
                <a:alpha val="50000"/>
                <a:hueOff val="0"/>
                <a:satOff val="0"/>
                <a:lumOff val="0"/>
                <a:alphaOff val="0"/>
              </a:schemeClr>
            </a:fillRef>
            <a:effectRef idx="0">
              <a:schemeClr val="accent4">
                <a:alpha val="50000"/>
                <a:hueOff val="0"/>
                <a:satOff val="0"/>
                <a:lumOff val="0"/>
                <a:alphaOff val="0"/>
              </a:schemeClr>
            </a:effectRef>
            <a:fontRef idx="minor">
              <a:schemeClr val="tx1"/>
            </a:fontRef>
          </p:style>
          <p:txBody>
            <a:bodyPr/>
            <a:lstStyle/>
            <a:p>
              <a:endParaRPr lang="fr-FR"/>
            </a:p>
          </p:txBody>
        </p:sp>
        <p:sp>
          <p:nvSpPr>
            <p:cNvPr id="10" name="Ellipse 4"/>
            <p:cNvSpPr/>
            <p:nvPr/>
          </p:nvSpPr>
          <p:spPr>
            <a:xfrm>
              <a:off x="1670270" y="936796"/>
              <a:ext cx="613268" cy="613268"/>
            </a:xfrm>
            <a:prstGeom prst="rect">
              <a:avLst/>
            </a:prstGeom>
            <a:grpFill/>
          </p:spPr>
          <p:style>
            <a:lnRef idx="0">
              <a:scrgbClr r="0" g="0" b="0"/>
            </a:lnRef>
            <a:fillRef idx="0">
              <a:scrgbClr r="0" g="0" b="0"/>
            </a:fillRef>
            <a:effectRef idx="0">
              <a:scrgbClr r="0" g="0" b="0"/>
            </a:effectRef>
            <a:fontRef idx="minor">
              <a:schemeClr val="tx1"/>
            </a:fontRef>
          </p:style>
          <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fr-FR" sz="700" kern="1200" dirty="0" smtClean="0"/>
                <a:t>Situations inadéquates</a:t>
              </a:r>
              <a:endParaRPr lang="fr-FR" sz="700" kern="1200" dirty="0"/>
            </a:p>
          </p:txBody>
        </p:sp>
      </p:grpSp>
    </p:spTree>
    <p:extLst>
      <p:ext uri="{BB962C8B-B14F-4D97-AF65-F5344CB8AC3E}">
        <p14:creationId xmlns:p14="http://schemas.microsoft.com/office/powerpoint/2010/main" val="8101106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4619" y="503402"/>
            <a:ext cx="8028000" cy="447660"/>
          </a:xfrm>
        </p:spPr>
        <p:txBody>
          <a:bodyPr/>
          <a:lstStyle/>
          <a:p>
            <a:r>
              <a:rPr lang="fr-FR" dirty="0" smtClean="0"/>
              <a:t>3. L’accès aux accompagnements sociaux et médico-sociaux</a:t>
            </a:r>
            <a:endParaRPr lang="fr-FR" dirty="0"/>
          </a:p>
        </p:txBody>
      </p:sp>
      <p:graphicFrame>
        <p:nvGraphicFramePr>
          <p:cNvPr id="4" name="Espace réservé du contenu 3"/>
          <p:cNvGraphicFramePr>
            <a:graphicFrameLocks/>
          </p:cNvGraphicFramePr>
          <p:nvPr>
            <p:extLst/>
          </p:nvPr>
        </p:nvGraphicFramePr>
        <p:xfrm>
          <a:off x="2324984" y="1303338"/>
          <a:ext cx="4129087"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45803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mtClean="0"/>
              <a:t>Accès aux accompagnements sociaux et </a:t>
            </a:r>
            <a:br>
              <a:rPr lang="fr-FR" smtClean="0"/>
            </a:br>
            <a:r>
              <a:rPr lang="fr-FR" smtClean="0"/>
              <a:t>médico-sociaux</a:t>
            </a:r>
            <a:endParaRPr lang="fr-FR" dirty="0"/>
          </a:p>
        </p:txBody>
      </p:sp>
      <p:sp>
        <p:nvSpPr>
          <p:cNvPr id="3" name="Espace réservé du contenu 2"/>
          <p:cNvSpPr>
            <a:spLocks noGrp="1"/>
          </p:cNvSpPr>
          <p:nvPr>
            <p:ph sz="quarter" idx="13"/>
          </p:nvPr>
        </p:nvSpPr>
        <p:spPr/>
        <p:txBody>
          <a:bodyPr/>
          <a:lstStyle/>
          <a:p>
            <a:r>
              <a:rPr lang="fr-FR" sz="1800" dirty="0" smtClean="0"/>
              <a:t>Constats</a:t>
            </a:r>
          </a:p>
          <a:p>
            <a:pPr lvl="1"/>
            <a:r>
              <a:rPr lang="fr-FR" sz="1600" dirty="0" smtClean="0"/>
              <a:t>Le cloisonnement des structures sanitaires, sociales  et médico-sociales constitue encore souvent un obstacle à un accompagnement permettant aux personnes d’accéder selon le droit commun aux grandes fonctions collectives que sont l’éducation, le travail, le logement, la culture</a:t>
            </a:r>
          </a:p>
          <a:p>
            <a:pPr lvl="1"/>
            <a:r>
              <a:rPr lang="fr-FR" sz="1600" dirty="0" smtClean="0"/>
              <a:t>Les structures sociales et médicosociales ont également à s'adapter pour répondre aux spécificités des personnes présentant un handicap psychique</a:t>
            </a:r>
          </a:p>
          <a:p>
            <a:pPr lvl="1"/>
            <a:r>
              <a:rPr lang="fr-FR" sz="1600" dirty="0" smtClean="0"/>
              <a:t>Le rapport </a:t>
            </a:r>
            <a:r>
              <a:rPr lang="fr-FR" sz="1600" dirty="0" err="1" smtClean="0"/>
              <a:t>Piveteau</a:t>
            </a:r>
            <a:r>
              <a:rPr lang="fr-FR" sz="1600" dirty="0" smtClean="0"/>
              <a:t> qui préconise ZERO sans solution, pose la question des réponses à apporter aux personnes handicapées qui n’ont pas de solutions adoptées à leurs problématiques</a:t>
            </a:r>
          </a:p>
          <a:p>
            <a:r>
              <a:rPr lang="fr-FR" sz="1800" dirty="0" smtClean="0"/>
              <a:t>Attendus </a:t>
            </a:r>
          </a:p>
          <a:p>
            <a:pPr lvl="1"/>
            <a:r>
              <a:rPr lang="fr-FR" sz="1600" dirty="0" smtClean="0"/>
              <a:t>Inventorier concrètement comment la reconnaissance du handicap psychique intervenue en 2005 se traduit dans les faits entre la MDPH et les opérateurs sanitaires, sociaux et médico-sociaux, </a:t>
            </a:r>
          </a:p>
          <a:p>
            <a:endParaRPr lang="fr-FR" sz="1800" dirty="0"/>
          </a:p>
        </p:txBody>
      </p:sp>
      <p:sp>
        <p:nvSpPr>
          <p:cNvPr id="5" name="Ellipse 4"/>
          <p:cNvSpPr/>
          <p:nvPr/>
        </p:nvSpPr>
        <p:spPr>
          <a:xfrm>
            <a:off x="1142933" y="959000"/>
            <a:ext cx="972000" cy="972000"/>
          </a:xfrm>
          <a:prstGeom prst="ellipse">
            <a:avLst/>
          </a:prstGeom>
          <a:solidFill>
            <a:srgbClr val="00B0F0">
              <a:alpha val="50000"/>
            </a:srgbClr>
          </a:solidFill>
          <a:ln>
            <a:noFill/>
          </a:ln>
        </p:spPr>
        <p:style>
          <a:lnRef idx="2">
            <a:schemeClr val="lt1">
              <a:hueOff val="0"/>
              <a:satOff val="0"/>
              <a:lumOff val="0"/>
              <a:alphaOff val="0"/>
            </a:schemeClr>
          </a:lnRef>
          <a:fillRef idx="1">
            <a:schemeClr val="accent5">
              <a:alpha val="50000"/>
              <a:hueOff val="0"/>
              <a:satOff val="0"/>
              <a:lumOff val="0"/>
              <a:alphaOff val="0"/>
            </a:schemeClr>
          </a:fillRef>
          <a:effectRef idx="0">
            <a:schemeClr val="accent5">
              <a:alpha val="50000"/>
              <a:hueOff val="0"/>
              <a:satOff val="0"/>
              <a:lumOff val="0"/>
              <a:alphaOff val="0"/>
            </a:schemeClr>
          </a:effectRef>
          <a:fontRef idx="minor">
            <a:schemeClr val="tx1"/>
          </a:fontRef>
        </p:style>
        <p:txBody>
          <a:bodyPr/>
          <a:lstStyle/>
          <a:p>
            <a:pPr lvl="0" algn="ctr" defTabSz="577850">
              <a:lnSpc>
                <a:spcPct val="90000"/>
              </a:lnSpc>
              <a:spcAft>
                <a:spcPct val="35000"/>
              </a:spcAft>
            </a:pPr>
            <a:r>
              <a:rPr lang="fr-FR" sz="700" b="0" dirty="0"/>
              <a:t>Accès aux accompagnements sociaux et </a:t>
            </a:r>
            <a:br>
              <a:rPr lang="fr-FR" sz="700" b="0" dirty="0"/>
            </a:br>
            <a:r>
              <a:rPr lang="fr-FR" sz="700" b="0" dirty="0"/>
              <a:t>médico-sociaux</a:t>
            </a:r>
          </a:p>
        </p:txBody>
      </p:sp>
    </p:spTree>
    <p:extLst>
      <p:ext uri="{BB962C8B-B14F-4D97-AF65-F5344CB8AC3E}">
        <p14:creationId xmlns:p14="http://schemas.microsoft.com/office/powerpoint/2010/main" val="22476319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mtClean="0"/>
              <a:t>Accès aux accompagnements sociaux et </a:t>
            </a:r>
            <a:br>
              <a:rPr lang="fr-FR" smtClean="0"/>
            </a:br>
            <a:r>
              <a:rPr lang="fr-FR" smtClean="0"/>
              <a:t>médico-sociaux</a:t>
            </a:r>
            <a:endParaRPr lang="fr-FR" dirty="0"/>
          </a:p>
        </p:txBody>
      </p:sp>
      <p:sp>
        <p:nvSpPr>
          <p:cNvPr id="3" name="Espace réservé du contenu 2"/>
          <p:cNvSpPr>
            <a:spLocks noGrp="1"/>
          </p:cNvSpPr>
          <p:nvPr>
            <p:ph sz="quarter" idx="13"/>
          </p:nvPr>
        </p:nvSpPr>
        <p:spPr/>
        <p:txBody>
          <a:bodyPr/>
          <a:lstStyle/>
          <a:p>
            <a:r>
              <a:rPr lang="fr-FR" sz="1800" dirty="0" smtClean="0"/>
              <a:t>Questions clés</a:t>
            </a:r>
          </a:p>
          <a:p>
            <a:pPr lvl="1"/>
            <a:r>
              <a:rPr lang="fr-FR" sz="1600" dirty="0" smtClean="0"/>
              <a:t>Quelles sont les modalités de travail en routine entre la MDPH et les opérateurs afin d’aboutir à une vision partagée des besoins en accompagnement social et médico-social des personnes handicapées psychiques ?</a:t>
            </a:r>
          </a:p>
          <a:p>
            <a:pPr lvl="1"/>
            <a:r>
              <a:rPr lang="fr-FR" sz="1600" dirty="0" smtClean="0"/>
              <a:t>Comment les acteurs sont-ils maillés avec les autres opérateurs sociaux et médico-sociaux ? Quelles problématiques ?</a:t>
            </a:r>
          </a:p>
          <a:p>
            <a:pPr lvl="1"/>
            <a:endParaRPr lang="fr-FR" sz="1600" dirty="0" smtClean="0"/>
          </a:p>
          <a:p>
            <a:r>
              <a:rPr lang="fr-FR" sz="1800" dirty="0" smtClean="0"/>
              <a:t>Indicateurs </a:t>
            </a:r>
          </a:p>
          <a:p>
            <a:pPr lvl="1"/>
            <a:r>
              <a:rPr lang="fr-FR" sz="1600" dirty="0" smtClean="0"/>
              <a:t>nombre de personnes hospitalisées ayant une orientation MDPH en attente de structure</a:t>
            </a:r>
          </a:p>
          <a:p>
            <a:pPr lvl="1"/>
            <a:r>
              <a:rPr lang="fr-FR" sz="1600" dirty="0" smtClean="0"/>
              <a:t>délai de traitement des dossiers par MDPH</a:t>
            </a:r>
          </a:p>
          <a:p>
            <a:pPr lvl="1"/>
            <a:r>
              <a:rPr lang="fr-FR" sz="1600" dirty="0" smtClean="0"/>
              <a:t>distribution des prestations MDPH</a:t>
            </a:r>
          </a:p>
          <a:p>
            <a:pPr lvl="1"/>
            <a:endParaRPr lang="fr-FR" sz="1600" dirty="0"/>
          </a:p>
        </p:txBody>
      </p:sp>
      <p:sp>
        <p:nvSpPr>
          <p:cNvPr id="5" name="Ellipse 4"/>
          <p:cNvSpPr/>
          <p:nvPr/>
        </p:nvSpPr>
        <p:spPr>
          <a:xfrm>
            <a:off x="1142933" y="959000"/>
            <a:ext cx="1008000" cy="1008000"/>
          </a:xfrm>
          <a:prstGeom prst="ellipse">
            <a:avLst/>
          </a:prstGeom>
          <a:solidFill>
            <a:srgbClr val="00B0F0">
              <a:alpha val="50000"/>
            </a:srgbClr>
          </a:solidFill>
          <a:ln>
            <a:noFill/>
          </a:ln>
        </p:spPr>
        <p:style>
          <a:lnRef idx="2">
            <a:schemeClr val="lt1">
              <a:hueOff val="0"/>
              <a:satOff val="0"/>
              <a:lumOff val="0"/>
              <a:alphaOff val="0"/>
            </a:schemeClr>
          </a:lnRef>
          <a:fillRef idx="1">
            <a:schemeClr val="accent5">
              <a:alpha val="50000"/>
              <a:hueOff val="0"/>
              <a:satOff val="0"/>
              <a:lumOff val="0"/>
              <a:alphaOff val="0"/>
            </a:schemeClr>
          </a:fillRef>
          <a:effectRef idx="0">
            <a:schemeClr val="accent5">
              <a:alpha val="50000"/>
              <a:hueOff val="0"/>
              <a:satOff val="0"/>
              <a:lumOff val="0"/>
              <a:alphaOff val="0"/>
            </a:schemeClr>
          </a:effectRef>
          <a:fontRef idx="minor">
            <a:schemeClr val="tx1"/>
          </a:fontRef>
        </p:style>
        <p:txBody>
          <a:bodyPr/>
          <a:lstStyle/>
          <a:p>
            <a:pPr lvl="0" algn="ctr" defTabSz="577850">
              <a:lnSpc>
                <a:spcPct val="90000"/>
              </a:lnSpc>
              <a:spcAft>
                <a:spcPct val="35000"/>
              </a:spcAft>
            </a:pPr>
            <a:r>
              <a:rPr lang="fr-FR" sz="700" b="0" dirty="0"/>
              <a:t>Accès aux accompagnements sociaux et </a:t>
            </a:r>
            <a:br>
              <a:rPr lang="fr-FR" sz="700" b="0" dirty="0"/>
            </a:br>
            <a:r>
              <a:rPr lang="fr-FR" sz="700" b="0" dirty="0"/>
              <a:t>médico-sociaux</a:t>
            </a:r>
          </a:p>
        </p:txBody>
      </p:sp>
    </p:spTree>
    <p:extLst>
      <p:ext uri="{BB962C8B-B14F-4D97-AF65-F5344CB8AC3E}">
        <p14:creationId xmlns:p14="http://schemas.microsoft.com/office/powerpoint/2010/main" val="3676357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68370" y="527152"/>
            <a:ext cx="8028000" cy="447660"/>
          </a:xfrm>
        </p:spPr>
        <p:txBody>
          <a:bodyPr/>
          <a:lstStyle/>
          <a:p>
            <a:r>
              <a:rPr lang="fr-FR" dirty="0" smtClean="0"/>
              <a:t>4. L’accès aux soins somatiques</a:t>
            </a:r>
            <a:endParaRPr lang="fr-FR" dirty="0"/>
          </a:p>
        </p:txBody>
      </p:sp>
      <p:graphicFrame>
        <p:nvGraphicFramePr>
          <p:cNvPr id="4" name="Espace réservé du contenu 3"/>
          <p:cNvGraphicFramePr>
            <a:graphicFrameLocks/>
          </p:cNvGraphicFramePr>
          <p:nvPr>
            <p:extLst/>
          </p:nvPr>
        </p:nvGraphicFramePr>
        <p:xfrm>
          <a:off x="2324984" y="1303338"/>
          <a:ext cx="4129087"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84800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Accès aux soins somatiques</a:t>
            </a:r>
            <a:endParaRPr lang="fr-FR" dirty="0"/>
          </a:p>
        </p:txBody>
      </p:sp>
      <p:sp>
        <p:nvSpPr>
          <p:cNvPr id="3" name="Espace réservé du contenu 2"/>
          <p:cNvSpPr>
            <a:spLocks noGrp="1"/>
          </p:cNvSpPr>
          <p:nvPr>
            <p:ph sz="quarter" idx="13"/>
          </p:nvPr>
        </p:nvSpPr>
        <p:spPr/>
        <p:txBody>
          <a:bodyPr/>
          <a:lstStyle/>
          <a:p>
            <a:r>
              <a:rPr lang="fr-FR" sz="1800" dirty="0" smtClean="0"/>
              <a:t>Constats</a:t>
            </a:r>
          </a:p>
          <a:p>
            <a:pPr lvl="1"/>
            <a:r>
              <a:rPr lang="fr-FR" sz="1600" dirty="0" smtClean="0"/>
              <a:t>Les personnes ayant des troubles mentaux ont une espérance de vie minorée de 20% par rapport à la population, liée souvent à un non traitement des problèmes somatiques et aux effets secondaires des médicaments (cf. prise de poids, diabète, troubles cardio-vasculaires, maladies respiratoires, diminution des capacités cognitives et de la mémoire, syndrome neuroleptique malin…)</a:t>
            </a:r>
          </a:p>
          <a:p>
            <a:pPr lvl="1"/>
            <a:r>
              <a:rPr lang="fr-FR" sz="1600" dirty="0" smtClean="0"/>
              <a:t>Un phénomène de tolérance plus élevé à la douleur combiné à l’effet d’apathie n’amène pas les personnes à consulter</a:t>
            </a:r>
          </a:p>
          <a:p>
            <a:endParaRPr lang="fr-FR" sz="1800" dirty="0" smtClean="0"/>
          </a:p>
          <a:p>
            <a:r>
              <a:rPr lang="fr-FR" sz="1800" dirty="0" smtClean="0"/>
              <a:t>Attendus</a:t>
            </a:r>
          </a:p>
          <a:p>
            <a:pPr lvl="1"/>
            <a:r>
              <a:rPr lang="fr-FR" sz="1600" dirty="0" smtClean="0"/>
              <a:t>Il s’agit de travailler sur la capacité du système à identifier, reconnaître et satisfaire les besoins somatiques des patients psychiatriques</a:t>
            </a:r>
          </a:p>
          <a:p>
            <a:endParaRPr lang="fr-FR" sz="1800" dirty="0" smtClean="0"/>
          </a:p>
          <a:p>
            <a:endParaRPr lang="fr-FR" sz="1800" dirty="0" smtClean="0"/>
          </a:p>
          <a:p>
            <a:endParaRPr lang="fr-FR" sz="1800" dirty="0" smtClean="0"/>
          </a:p>
          <a:p>
            <a:endParaRPr lang="fr-FR" sz="1800" dirty="0"/>
          </a:p>
        </p:txBody>
      </p:sp>
      <p:sp>
        <p:nvSpPr>
          <p:cNvPr id="5" name="Ellipse 4"/>
          <p:cNvSpPr/>
          <p:nvPr/>
        </p:nvSpPr>
        <p:spPr>
          <a:xfrm>
            <a:off x="1002323" y="950026"/>
            <a:ext cx="1148607" cy="1008000"/>
          </a:xfrm>
          <a:prstGeom prst="ellipse">
            <a:avLst/>
          </a:prstGeom>
          <a:solidFill>
            <a:schemeClr val="accent5">
              <a:lumMod val="60000"/>
              <a:lumOff val="40000"/>
              <a:alpha val="50000"/>
            </a:schemeClr>
          </a:solidFill>
          <a:ln>
            <a:noFill/>
          </a:ln>
        </p:spPr>
        <p:style>
          <a:lnRef idx="2">
            <a:schemeClr val="lt1">
              <a:hueOff val="0"/>
              <a:satOff val="0"/>
              <a:lumOff val="0"/>
              <a:alphaOff val="0"/>
            </a:schemeClr>
          </a:lnRef>
          <a:fillRef idx="1">
            <a:schemeClr val="accent6">
              <a:alpha val="50000"/>
              <a:hueOff val="0"/>
              <a:satOff val="0"/>
              <a:lumOff val="0"/>
              <a:alphaOff val="0"/>
            </a:schemeClr>
          </a:fillRef>
          <a:effectRef idx="0">
            <a:schemeClr val="accent6">
              <a:alpha val="50000"/>
              <a:hueOff val="0"/>
              <a:satOff val="0"/>
              <a:lumOff val="0"/>
              <a:alphaOff val="0"/>
            </a:schemeClr>
          </a:effectRef>
          <a:fontRef idx="minor">
            <a:schemeClr val="tx1"/>
          </a:fontRef>
        </p:style>
        <p:txBody>
          <a:bodyPr/>
          <a:lstStyle/>
          <a:p>
            <a:pPr lvl="0" algn="ctr" defTabSz="577850">
              <a:lnSpc>
                <a:spcPct val="90000"/>
              </a:lnSpc>
              <a:spcAft>
                <a:spcPct val="35000"/>
              </a:spcAft>
            </a:pPr>
            <a:r>
              <a:rPr lang="fr-FR" sz="900" dirty="0"/>
              <a:t>Accès aux soins somatiques</a:t>
            </a:r>
          </a:p>
        </p:txBody>
      </p:sp>
    </p:spTree>
    <p:extLst>
      <p:ext uri="{BB962C8B-B14F-4D97-AF65-F5344CB8AC3E}">
        <p14:creationId xmlns:p14="http://schemas.microsoft.com/office/powerpoint/2010/main" val="21259711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Accès aux soins somatiques</a:t>
            </a:r>
            <a:endParaRPr lang="fr-FR" dirty="0"/>
          </a:p>
        </p:txBody>
      </p:sp>
      <p:sp>
        <p:nvSpPr>
          <p:cNvPr id="3" name="Espace réservé du contenu 2"/>
          <p:cNvSpPr>
            <a:spLocks noGrp="1"/>
          </p:cNvSpPr>
          <p:nvPr>
            <p:ph sz="quarter" idx="13"/>
          </p:nvPr>
        </p:nvSpPr>
        <p:spPr>
          <a:xfrm>
            <a:off x="2209800" y="1134533"/>
            <a:ext cx="6705600" cy="5159941"/>
          </a:xfrm>
        </p:spPr>
        <p:txBody>
          <a:bodyPr/>
          <a:lstStyle/>
          <a:p>
            <a:r>
              <a:rPr lang="fr-FR" sz="1800" dirty="0" smtClean="0"/>
              <a:t>Questions clés</a:t>
            </a:r>
          </a:p>
          <a:p>
            <a:pPr lvl="1"/>
            <a:r>
              <a:rPr lang="fr-FR" sz="1600" dirty="0" smtClean="0"/>
              <a:t>Elles se réfèrent à la diversité des situations où ce besoin peut s’exprimer, à commencer par la possibilité d’accéder aux soins en bénéficiant d’une couverture sociale :</a:t>
            </a:r>
          </a:p>
          <a:p>
            <a:pPr lvl="2"/>
            <a:r>
              <a:rPr lang="fr-FR" sz="1600" dirty="0" smtClean="0"/>
              <a:t>Ouverture des droits et déclaration du médecin traitant: vérification systématique des CMP ?</a:t>
            </a:r>
          </a:p>
          <a:p>
            <a:pPr lvl="2"/>
            <a:r>
              <a:rPr lang="fr-FR" sz="1600" dirty="0" smtClean="0"/>
              <a:t>Suivi somatique des patients en ambulatoire (liens avec médecine libérale) </a:t>
            </a:r>
          </a:p>
          <a:p>
            <a:pPr lvl="2"/>
            <a:r>
              <a:rPr lang="fr-FR" sz="1600" dirty="0" smtClean="0"/>
              <a:t>Suivi somatique des patients hospitalisés (problématique CHG/CHS- équipes de liaison, intra CHG…)</a:t>
            </a:r>
          </a:p>
          <a:p>
            <a:pPr lvl="2"/>
            <a:r>
              <a:rPr lang="fr-FR" sz="1600" dirty="0" smtClean="0"/>
              <a:t>Suivi somatique des personnes résidentes (EHPAD – MG, MAS – FAM – FV - FH)</a:t>
            </a:r>
          </a:p>
          <a:p>
            <a:pPr lvl="2"/>
            <a:r>
              <a:rPr lang="fr-FR" sz="1600" dirty="0" smtClean="0"/>
              <a:t>Question de l’examen somatique complet dans les 24 heures après admission pour soins sans consentement</a:t>
            </a:r>
          </a:p>
          <a:p>
            <a:pPr lvl="2"/>
            <a:endParaRPr lang="fr-FR" sz="1600" dirty="0" smtClean="0"/>
          </a:p>
          <a:p>
            <a:r>
              <a:rPr lang="fr-FR" sz="1800" dirty="0" smtClean="0"/>
              <a:t>Indicateurs</a:t>
            </a:r>
          </a:p>
          <a:p>
            <a:pPr lvl="1"/>
            <a:r>
              <a:rPr lang="fr-FR" sz="1600" dirty="0" smtClean="0"/>
              <a:t>consommation en soins de ville ALD.23</a:t>
            </a:r>
          </a:p>
          <a:p>
            <a:pPr lvl="1"/>
            <a:r>
              <a:rPr lang="fr-FR" sz="1600" dirty="0" smtClean="0"/>
              <a:t>consommation en soins hospitaliers ALD 23</a:t>
            </a:r>
          </a:p>
          <a:p>
            <a:pPr lvl="1"/>
            <a:r>
              <a:rPr lang="fr-FR" sz="1600" dirty="0" smtClean="0"/>
              <a:t>% patients de la FA sans médecin traitant</a:t>
            </a:r>
          </a:p>
          <a:p>
            <a:endParaRPr lang="fr-FR" sz="1800" dirty="0" smtClean="0"/>
          </a:p>
          <a:p>
            <a:endParaRPr lang="fr-FR" sz="1800" dirty="0" smtClean="0"/>
          </a:p>
          <a:p>
            <a:pPr lvl="1"/>
            <a:endParaRPr lang="fr-FR" sz="1600" dirty="0" smtClean="0"/>
          </a:p>
          <a:p>
            <a:endParaRPr lang="fr-FR" sz="1800" dirty="0"/>
          </a:p>
        </p:txBody>
      </p:sp>
      <p:sp>
        <p:nvSpPr>
          <p:cNvPr id="5" name="Ellipse 4"/>
          <p:cNvSpPr/>
          <p:nvPr/>
        </p:nvSpPr>
        <p:spPr>
          <a:xfrm>
            <a:off x="1055077" y="950026"/>
            <a:ext cx="1095853" cy="1107374"/>
          </a:xfrm>
          <a:prstGeom prst="ellipse">
            <a:avLst/>
          </a:prstGeom>
          <a:solidFill>
            <a:schemeClr val="accent5">
              <a:lumMod val="40000"/>
              <a:lumOff val="60000"/>
              <a:alpha val="50000"/>
            </a:schemeClr>
          </a:solidFill>
          <a:ln>
            <a:noFill/>
          </a:ln>
        </p:spPr>
        <p:style>
          <a:lnRef idx="2">
            <a:schemeClr val="lt1">
              <a:hueOff val="0"/>
              <a:satOff val="0"/>
              <a:lumOff val="0"/>
              <a:alphaOff val="0"/>
            </a:schemeClr>
          </a:lnRef>
          <a:fillRef idx="1">
            <a:schemeClr val="accent6">
              <a:alpha val="50000"/>
              <a:hueOff val="0"/>
              <a:satOff val="0"/>
              <a:lumOff val="0"/>
              <a:alphaOff val="0"/>
            </a:schemeClr>
          </a:fillRef>
          <a:effectRef idx="0">
            <a:schemeClr val="accent6">
              <a:alpha val="50000"/>
              <a:hueOff val="0"/>
              <a:satOff val="0"/>
              <a:lumOff val="0"/>
              <a:alphaOff val="0"/>
            </a:schemeClr>
          </a:effectRef>
          <a:fontRef idx="minor">
            <a:schemeClr val="tx1"/>
          </a:fontRef>
        </p:style>
        <p:txBody>
          <a:bodyPr/>
          <a:lstStyle/>
          <a:p>
            <a:pPr lvl="0" algn="ctr" defTabSz="577850">
              <a:lnSpc>
                <a:spcPct val="90000"/>
              </a:lnSpc>
              <a:spcAft>
                <a:spcPct val="35000"/>
              </a:spcAft>
            </a:pPr>
            <a:r>
              <a:rPr lang="fr-FR" sz="900" dirty="0"/>
              <a:t>Accès aux soins somatiques</a:t>
            </a:r>
          </a:p>
        </p:txBody>
      </p:sp>
    </p:spTree>
    <p:extLst>
      <p:ext uri="{BB962C8B-B14F-4D97-AF65-F5344CB8AC3E}">
        <p14:creationId xmlns:p14="http://schemas.microsoft.com/office/powerpoint/2010/main" val="37905533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7746" y="455900"/>
            <a:ext cx="8028000" cy="447660"/>
          </a:xfrm>
        </p:spPr>
        <p:txBody>
          <a:bodyPr/>
          <a:lstStyle/>
          <a:p>
            <a:r>
              <a:rPr lang="fr-FR" dirty="0" smtClean="0"/>
              <a:t>5. La prévention et la gestion des situations de crise</a:t>
            </a:r>
            <a:endParaRPr lang="fr-FR" dirty="0"/>
          </a:p>
        </p:txBody>
      </p:sp>
      <p:graphicFrame>
        <p:nvGraphicFramePr>
          <p:cNvPr id="3" name="Espace réservé du contenu 3"/>
          <p:cNvGraphicFramePr>
            <a:graphicFrameLocks/>
          </p:cNvGraphicFramePr>
          <p:nvPr>
            <p:extLst/>
          </p:nvPr>
        </p:nvGraphicFramePr>
        <p:xfrm>
          <a:off x="2324984" y="1303338"/>
          <a:ext cx="4129087"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4591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Ordre du jour</a:t>
            </a:r>
            <a:endParaRPr lang="fr-FR" dirty="0"/>
          </a:p>
        </p:txBody>
      </p:sp>
      <p:sp>
        <p:nvSpPr>
          <p:cNvPr id="4" name="Espace réservé du contenu 2"/>
          <p:cNvSpPr txBox="1">
            <a:spLocks/>
          </p:cNvSpPr>
          <p:nvPr/>
        </p:nvSpPr>
        <p:spPr>
          <a:xfrm>
            <a:off x="3227294" y="1999127"/>
            <a:ext cx="5688105" cy="4146177"/>
          </a:xfrm>
          <a:prstGeom prst="rect">
            <a:avLst/>
          </a:prstGeom>
        </p:spPr>
        <p:txBody>
          <a:bodyPr vert="horz" lIns="91440" tIns="45720" rIns="91440" bIns="45720" rtlCol="0">
            <a:noAutofit/>
          </a:bodyPr>
          <a:lstStyle>
            <a:lvl1pPr marL="177800" indent="-177800" algn="l" defTabSz="457200" rtl="0" eaLnBrk="1" latinLnBrk="0" hangingPunct="1">
              <a:spcBef>
                <a:spcPct val="20000"/>
              </a:spcBef>
              <a:buSzPct val="100000"/>
              <a:buFont typeface="Arial"/>
              <a:buChar char="•"/>
              <a:defRPr lang="fr-FR" sz="1600" b="1" i="0" kern="1200" dirty="0" smtClean="0">
                <a:solidFill>
                  <a:srgbClr val="02375E"/>
                </a:solidFill>
                <a:latin typeface="Arial"/>
                <a:ea typeface="+mn-ea"/>
                <a:cs typeface="Arial"/>
              </a:defRPr>
            </a:lvl1pPr>
            <a:lvl2pPr marL="541338" indent="-185738" algn="l" defTabSz="457200" rtl="0" eaLnBrk="1" latinLnBrk="0" hangingPunct="1">
              <a:spcBef>
                <a:spcPct val="20000"/>
              </a:spcBef>
              <a:buSzPct val="100000"/>
              <a:buFont typeface="Arial"/>
              <a:buChar char="•"/>
              <a:tabLst>
                <a:tab pos="541338" algn="l"/>
              </a:tabLst>
              <a:defRPr sz="1400" kern="1200">
                <a:solidFill>
                  <a:srgbClr val="02375E"/>
                </a:solidFill>
                <a:latin typeface="Arial"/>
                <a:ea typeface="+mn-ea"/>
                <a:cs typeface="Arial"/>
              </a:defRPr>
            </a:lvl2pPr>
            <a:lvl3pPr marL="715963" indent="-174625" algn="l" defTabSz="457200" rtl="0" eaLnBrk="1" latinLnBrk="0" hangingPunct="1">
              <a:spcBef>
                <a:spcPct val="20000"/>
              </a:spcBef>
              <a:buSzPct val="100000"/>
              <a:buFont typeface="Arial"/>
              <a:buChar char="•"/>
              <a:defRPr lang="fr-FR" sz="1400" kern="1200" dirty="0" smtClean="0">
                <a:solidFill>
                  <a:srgbClr val="02375E"/>
                </a:solidFill>
                <a:latin typeface="Arial"/>
                <a:ea typeface="+mn-ea"/>
                <a:cs typeface="Arial"/>
              </a:defRPr>
            </a:lvl3pPr>
            <a:lvl4pPr marL="896938" indent="-177800" algn="l" defTabSz="457200" rtl="0" eaLnBrk="1" latinLnBrk="0" hangingPunct="1">
              <a:spcBef>
                <a:spcPct val="20000"/>
              </a:spcBef>
              <a:buSzPct val="100000"/>
              <a:buFont typeface="Arial"/>
              <a:buChar char="•"/>
              <a:defRPr lang="fr-FR" sz="1400" kern="1200" dirty="0" smtClean="0">
                <a:solidFill>
                  <a:srgbClr val="02375E"/>
                </a:solidFill>
                <a:latin typeface="Arial"/>
                <a:ea typeface="+mn-ea"/>
                <a:cs typeface="Arial"/>
              </a:defRPr>
            </a:lvl4pPr>
            <a:lvl5pPr marL="1074738" indent="-177800" algn="l" defTabSz="457200" rtl="0" eaLnBrk="1" latinLnBrk="0" hangingPunct="1">
              <a:spcBef>
                <a:spcPct val="20000"/>
              </a:spcBef>
              <a:buSzPct val="100000"/>
              <a:buFont typeface="Arial"/>
              <a:buChar char="•"/>
              <a:defRPr lang="fr-FR" sz="1400" kern="1200" dirty="0">
                <a:solidFill>
                  <a:srgbClr val="02375E"/>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pPr>
            <a:endParaRPr lang="fr-FR" dirty="0" smtClean="0">
              <a:solidFill>
                <a:schemeClr val="accent1"/>
              </a:solidFill>
            </a:endParaRPr>
          </a:p>
          <a:p>
            <a:pPr fontAlgn="auto">
              <a:spcAft>
                <a:spcPts val="0"/>
              </a:spcAft>
            </a:pPr>
            <a:r>
              <a:rPr lang="fr-FR" dirty="0" smtClean="0">
                <a:solidFill>
                  <a:schemeClr val="accent1"/>
                </a:solidFill>
              </a:rPr>
              <a:t>Contexte régional et stratégie</a:t>
            </a:r>
          </a:p>
          <a:p>
            <a:pPr fontAlgn="auto">
              <a:spcAft>
                <a:spcPts val="0"/>
              </a:spcAft>
            </a:pPr>
            <a:r>
              <a:rPr lang="fr-FR" dirty="0" smtClean="0">
                <a:solidFill>
                  <a:schemeClr val="accent1"/>
                </a:solidFill>
              </a:rPr>
              <a:t>Objectifs</a:t>
            </a:r>
          </a:p>
          <a:p>
            <a:pPr fontAlgn="auto">
              <a:spcAft>
                <a:spcPts val="0"/>
              </a:spcAft>
            </a:pPr>
            <a:r>
              <a:rPr lang="fr-FR" dirty="0" smtClean="0">
                <a:solidFill>
                  <a:schemeClr val="accent1"/>
                </a:solidFill>
              </a:rPr>
              <a:t>Territoire</a:t>
            </a:r>
          </a:p>
          <a:p>
            <a:pPr fontAlgn="auto">
              <a:spcAft>
                <a:spcPts val="0"/>
              </a:spcAft>
            </a:pPr>
            <a:endParaRPr lang="fr-FR" dirty="0" smtClean="0">
              <a:solidFill>
                <a:schemeClr val="accent1"/>
              </a:solidFill>
            </a:endParaRPr>
          </a:p>
          <a:p>
            <a:pPr marL="0" indent="0" fontAlgn="auto">
              <a:spcAft>
                <a:spcPts val="0"/>
              </a:spcAft>
              <a:buNone/>
            </a:pPr>
            <a:endParaRPr lang="fr-FR" dirty="0">
              <a:solidFill>
                <a:schemeClr val="accent1"/>
              </a:solidFill>
            </a:endParaRPr>
          </a:p>
          <a:p>
            <a:pPr fontAlgn="auto">
              <a:spcAft>
                <a:spcPts val="0"/>
              </a:spcAft>
            </a:pPr>
            <a:r>
              <a:rPr lang="fr-FR" dirty="0" smtClean="0">
                <a:solidFill>
                  <a:schemeClr val="accent1"/>
                </a:solidFill>
              </a:rPr>
              <a:t>Gouvernance et équipe projet </a:t>
            </a:r>
          </a:p>
          <a:p>
            <a:pPr fontAlgn="auto">
              <a:spcAft>
                <a:spcPts val="0"/>
              </a:spcAft>
            </a:pPr>
            <a:r>
              <a:rPr lang="fr-FR" dirty="0" smtClean="0">
                <a:solidFill>
                  <a:schemeClr val="accent1"/>
                </a:solidFill>
              </a:rPr>
              <a:t>Calendrier</a:t>
            </a:r>
          </a:p>
          <a:p>
            <a:pPr fontAlgn="auto">
              <a:spcAft>
                <a:spcPts val="0"/>
              </a:spcAft>
            </a:pPr>
            <a:r>
              <a:rPr lang="fr-FR" dirty="0" smtClean="0">
                <a:solidFill>
                  <a:schemeClr val="accent1"/>
                </a:solidFill>
              </a:rPr>
              <a:t>5 groupes de travail</a:t>
            </a:r>
            <a:endParaRPr lang="fr-FR" dirty="0">
              <a:solidFill>
                <a:schemeClr val="accent1"/>
              </a:solidFill>
            </a:endParaRPr>
          </a:p>
        </p:txBody>
      </p:sp>
      <p:sp>
        <p:nvSpPr>
          <p:cNvPr id="5" name="Rectangle à coins arrondis 4"/>
          <p:cNvSpPr/>
          <p:nvPr/>
        </p:nvSpPr>
        <p:spPr>
          <a:xfrm>
            <a:off x="630218" y="2225934"/>
            <a:ext cx="2474259" cy="847164"/>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800" dirty="0" smtClean="0">
                <a:solidFill>
                  <a:schemeClr val="accent1"/>
                </a:solidFill>
              </a:rPr>
              <a:t>Pourquoi ce  projet ?</a:t>
            </a:r>
            <a:endParaRPr lang="fr-FR" sz="1800" dirty="0">
              <a:solidFill>
                <a:schemeClr val="accent1"/>
              </a:solidFill>
            </a:endParaRPr>
          </a:p>
        </p:txBody>
      </p:sp>
      <p:sp>
        <p:nvSpPr>
          <p:cNvPr id="7" name="Rectangle à coins arrondis 6"/>
          <p:cNvSpPr/>
          <p:nvPr/>
        </p:nvSpPr>
        <p:spPr>
          <a:xfrm>
            <a:off x="640282" y="3805337"/>
            <a:ext cx="2474259" cy="847164"/>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800" dirty="0" smtClean="0">
                <a:solidFill>
                  <a:schemeClr val="accent1"/>
                </a:solidFill>
              </a:rPr>
              <a:t>Comment le mettre  mis en œuvre ?</a:t>
            </a:r>
            <a:endParaRPr lang="fr-FR" sz="1200" dirty="0">
              <a:solidFill>
                <a:schemeClr val="accent1"/>
              </a:solidFill>
            </a:endParaRPr>
          </a:p>
        </p:txBody>
      </p:sp>
      <p:sp>
        <p:nvSpPr>
          <p:cNvPr id="23" name="Rectangle à coins arrondis 22"/>
          <p:cNvSpPr/>
          <p:nvPr/>
        </p:nvSpPr>
        <p:spPr>
          <a:xfrm>
            <a:off x="645458" y="1400734"/>
            <a:ext cx="3765177" cy="337277"/>
          </a:xfrm>
          <a:prstGeom prst="roundRect">
            <a:avLst/>
          </a:prstGeom>
          <a:solidFill>
            <a:srgbClr val="F18E0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fr-FR" sz="1800" dirty="0">
                <a:solidFill>
                  <a:schemeClr val="accent1"/>
                </a:solidFill>
              </a:rPr>
              <a:t>Accueil et tour de table</a:t>
            </a:r>
          </a:p>
        </p:txBody>
      </p:sp>
      <p:sp>
        <p:nvSpPr>
          <p:cNvPr id="24" name="Rectangle à coins arrondis 23"/>
          <p:cNvSpPr/>
          <p:nvPr/>
        </p:nvSpPr>
        <p:spPr>
          <a:xfrm>
            <a:off x="720507" y="5282858"/>
            <a:ext cx="3765177" cy="337277"/>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fr-FR" sz="1800" dirty="0" smtClean="0">
                <a:solidFill>
                  <a:schemeClr val="accent1"/>
                </a:solidFill>
              </a:rPr>
              <a:t>Conclusion</a:t>
            </a:r>
            <a:endParaRPr lang="fr-FR" sz="1800" dirty="0">
              <a:solidFill>
                <a:schemeClr val="accent1"/>
              </a:solidFill>
            </a:endParaRPr>
          </a:p>
        </p:txBody>
      </p:sp>
    </p:spTree>
    <p:extLst>
      <p:ext uri="{BB962C8B-B14F-4D97-AF65-F5344CB8AC3E}">
        <p14:creationId xmlns:p14="http://schemas.microsoft.com/office/powerpoint/2010/main" val="7556825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Prévention et gestion des situations de crise</a:t>
            </a:r>
            <a:endParaRPr lang="fr-FR" dirty="0"/>
          </a:p>
        </p:txBody>
      </p:sp>
      <p:sp>
        <p:nvSpPr>
          <p:cNvPr id="3" name="Espace réservé du contenu 2"/>
          <p:cNvSpPr>
            <a:spLocks noGrp="1"/>
          </p:cNvSpPr>
          <p:nvPr>
            <p:ph sz="quarter" idx="13"/>
          </p:nvPr>
        </p:nvSpPr>
        <p:spPr/>
        <p:txBody>
          <a:bodyPr/>
          <a:lstStyle/>
          <a:p>
            <a:r>
              <a:rPr lang="fr-FR" sz="1800" dirty="0" smtClean="0"/>
              <a:t>Constats </a:t>
            </a:r>
          </a:p>
          <a:p>
            <a:pPr lvl="1"/>
            <a:r>
              <a:rPr lang="fr-FR" sz="1600" dirty="0" smtClean="0"/>
              <a:t>La maladie mentale même stabilisée peut donner lieu à des épisodes aigus dont les signes précurseurs ne sont pas nécessairement identifiés. La question concerne particulièrement les patients non hospitalisés, qu’ils vivent dans un domicile ordinaire ou qu’ils soient hébergés dans un établissement social ou médico-social, ou qu'ils soient sans domicile fixe. </a:t>
            </a:r>
          </a:p>
          <a:p>
            <a:endParaRPr lang="fr-FR" sz="1800" dirty="0" smtClean="0"/>
          </a:p>
          <a:p>
            <a:r>
              <a:rPr lang="fr-FR" sz="1800" dirty="0" smtClean="0"/>
              <a:t>Attendus</a:t>
            </a:r>
          </a:p>
          <a:p>
            <a:pPr marL="0" lvl="0" indent="0">
              <a:buNone/>
            </a:pPr>
            <a:r>
              <a:rPr lang="fr-FR" sz="1800" dirty="0" smtClean="0"/>
              <a:t>Analyse centrée sur l’identification des situations de crise et leur lieu d’expression :</a:t>
            </a:r>
          </a:p>
          <a:p>
            <a:pPr lvl="1"/>
            <a:r>
              <a:rPr lang="fr-FR" sz="1600" dirty="0" smtClean="0"/>
              <a:t>Domicile, situation de précarité, logement, structure médico-sociale, etc.</a:t>
            </a:r>
          </a:p>
          <a:p>
            <a:pPr lvl="1"/>
            <a:r>
              <a:rPr lang="fr-FR" sz="1600" dirty="0" smtClean="0"/>
              <a:t>Capacité à joindre les professionnels compétents</a:t>
            </a:r>
          </a:p>
          <a:p>
            <a:pPr lvl="1"/>
            <a:r>
              <a:rPr lang="fr-FR" sz="1600" dirty="0" smtClean="0"/>
              <a:t>Capacité à mettre en place une réponse adaptée</a:t>
            </a:r>
          </a:p>
          <a:p>
            <a:pPr lvl="1"/>
            <a:r>
              <a:rPr lang="fr-FR" sz="1600" dirty="0" smtClean="0"/>
              <a:t>Capacité à organiser les relais post-crise</a:t>
            </a:r>
          </a:p>
          <a:p>
            <a:pPr lvl="1"/>
            <a:endParaRPr lang="fr-FR" sz="1600" dirty="0"/>
          </a:p>
        </p:txBody>
      </p:sp>
      <p:sp>
        <p:nvSpPr>
          <p:cNvPr id="5" name="Ellipse 4"/>
          <p:cNvSpPr/>
          <p:nvPr/>
        </p:nvSpPr>
        <p:spPr>
          <a:xfrm>
            <a:off x="1166681" y="855022"/>
            <a:ext cx="972000" cy="972000"/>
          </a:xfrm>
          <a:prstGeom prst="ellipse">
            <a:avLst/>
          </a:prstGeom>
          <a:solidFill>
            <a:schemeClr val="accent6">
              <a:lumMod val="40000"/>
              <a:lumOff val="60000"/>
              <a:alpha val="50000"/>
            </a:schemeClr>
          </a:solidFill>
          <a:ln>
            <a:noFill/>
          </a:ln>
        </p:spPr>
        <p:style>
          <a:lnRef idx="2">
            <a:schemeClr val="lt1">
              <a:hueOff val="0"/>
              <a:satOff val="0"/>
              <a:lumOff val="0"/>
              <a:alphaOff val="0"/>
            </a:schemeClr>
          </a:lnRef>
          <a:fillRef idx="1">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a:lstStyle/>
          <a:p>
            <a:pPr lvl="0" algn="ctr" defTabSz="577850">
              <a:lnSpc>
                <a:spcPct val="90000"/>
              </a:lnSpc>
              <a:spcAft>
                <a:spcPct val="35000"/>
              </a:spcAft>
            </a:pPr>
            <a:r>
              <a:rPr lang="fr-FR" sz="700" b="0" dirty="0"/>
              <a:t>Prévention et gestion des situations de crise</a:t>
            </a:r>
          </a:p>
        </p:txBody>
      </p:sp>
    </p:spTree>
    <p:extLst>
      <p:ext uri="{BB962C8B-B14F-4D97-AF65-F5344CB8AC3E}">
        <p14:creationId xmlns:p14="http://schemas.microsoft.com/office/powerpoint/2010/main" val="28794245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Prévention et gestion des situations de crise</a:t>
            </a:r>
            <a:endParaRPr lang="fr-FR" dirty="0"/>
          </a:p>
        </p:txBody>
      </p:sp>
      <p:sp>
        <p:nvSpPr>
          <p:cNvPr id="3" name="Espace réservé du contenu 2"/>
          <p:cNvSpPr>
            <a:spLocks noGrp="1"/>
          </p:cNvSpPr>
          <p:nvPr>
            <p:ph sz="quarter" idx="13"/>
          </p:nvPr>
        </p:nvSpPr>
        <p:spPr/>
        <p:txBody>
          <a:bodyPr/>
          <a:lstStyle/>
          <a:p>
            <a:r>
              <a:rPr lang="fr-FR" sz="1800" dirty="0" smtClean="0"/>
              <a:t>Questions clés</a:t>
            </a:r>
          </a:p>
          <a:p>
            <a:pPr lvl="1"/>
            <a:r>
              <a:rPr lang="fr-FR" sz="1600" dirty="0" smtClean="0"/>
              <a:t>Comment les signalements émanant des services sociaux sont-ils pris en compte ? </a:t>
            </a:r>
          </a:p>
          <a:p>
            <a:pPr lvl="1"/>
            <a:r>
              <a:rPr lang="fr-FR" sz="1600" dirty="0" smtClean="0"/>
              <a:t>Quels dispositifs sont mis en place pour assurer un suivi régulier des patients ? </a:t>
            </a:r>
          </a:p>
          <a:p>
            <a:pPr lvl="1"/>
            <a:r>
              <a:rPr lang="fr-FR" sz="1600" dirty="0" smtClean="0"/>
              <a:t>Quels sont les étayages mis en place au domicile, comment les relais sont-ils gérés et revisités si nécessaire</a:t>
            </a:r>
            <a:r>
              <a:rPr lang="fr-FR" sz="1600" dirty="0"/>
              <a:t> </a:t>
            </a:r>
            <a:r>
              <a:rPr lang="fr-FR" sz="1600" dirty="0" smtClean="0"/>
              <a:t>?</a:t>
            </a:r>
          </a:p>
          <a:p>
            <a:pPr lvl="1"/>
            <a:r>
              <a:rPr lang="fr-FR" sz="1600" dirty="0" smtClean="0"/>
              <a:t>Travail à domicile et reconnaissance des signes précurseurs ? Education thérapeutique du patient ? Quelle formation pour les intervenants ?</a:t>
            </a:r>
          </a:p>
          <a:p>
            <a:pPr lvl="1"/>
            <a:r>
              <a:rPr lang="fr-FR" sz="1600" dirty="0" smtClean="0"/>
              <a:t>Question des levées d'HC par les JLD et du respect des programmes de soins.</a:t>
            </a:r>
          </a:p>
          <a:p>
            <a:pPr lvl="1"/>
            <a:endParaRPr lang="fr-FR" sz="1600" dirty="0" smtClean="0"/>
          </a:p>
          <a:p>
            <a:r>
              <a:rPr lang="fr-FR" sz="1800" dirty="0" smtClean="0"/>
              <a:t>Indicateurs :</a:t>
            </a:r>
          </a:p>
          <a:p>
            <a:pPr lvl="1"/>
            <a:r>
              <a:rPr lang="fr-FR" sz="1600" dirty="0" smtClean="0"/>
              <a:t>% d'hospitalisations TP suite à urgence PE5</a:t>
            </a:r>
          </a:p>
          <a:p>
            <a:pPr lvl="1"/>
            <a:r>
              <a:rPr lang="fr-FR" sz="1600" dirty="0" smtClean="0"/>
              <a:t>% d'hospitalisations sans consentement</a:t>
            </a:r>
          </a:p>
          <a:p>
            <a:pPr lvl="1"/>
            <a:r>
              <a:rPr lang="fr-FR" sz="1600" dirty="0" smtClean="0"/>
              <a:t>% hospitalisations TP dans l'année et non suivies</a:t>
            </a:r>
          </a:p>
          <a:p>
            <a:endParaRPr lang="fr-FR" sz="1800" dirty="0" smtClean="0"/>
          </a:p>
          <a:p>
            <a:endParaRPr lang="fr-FR" sz="1800" dirty="0" smtClean="0"/>
          </a:p>
          <a:p>
            <a:endParaRPr lang="fr-FR" sz="1800" dirty="0" smtClean="0"/>
          </a:p>
          <a:p>
            <a:endParaRPr lang="fr-FR" sz="1800" dirty="0" smtClean="0"/>
          </a:p>
          <a:p>
            <a:endParaRPr lang="fr-FR" sz="1800" dirty="0" smtClean="0"/>
          </a:p>
          <a:p>
            <a:pPr lvl="1"/>
            <a:endParaRPr lang="fr-FR" sz="1600" dirty="0" smtClean="0"/>
          </a:p>
          <a:p>
            <a:pPr lvl="1"/>
            <a:endParaRPr lang="fr-FR" sz="1600" dirty="0"/>
          </a:p>
        </p:txBody>
      </p:sp>
      <p:sp>
        <p:nvSpPr>
          <p:cNvPr id="5" name="Ellipse 4"/>
          <p:cNvSpPr/>
          <p:nvPr/>
        </p:nvSpPr>
        <p:spPr>
          <a:xfrm>
            <a:off x="1166681" y="855022"/>
            <a:ext cx="972000" cy="972000"/>
          </a:xfrm>
          <a:prstGeom prst="ellipse">
            <a:avLst/>
          </a:prstGeom>
          <a:solidFill>
            <a:schemeClr val="accent6">
              <a:lumMod val="60000"/>
              <a:lumOff val="40000"/>
              <a:alpha val="50000"/>
            </a:schemeClr>
          </a:solidFill>
          <a:ln>
            <a:noFill/>
          </a:ln>
        </p:spPr>
        <p:style>
          <a:lnRef idx="2">
            <a:schemeClr val="lt1">
              <a:hueOff val="0"/>
              <a:satOff val="0"/>
              <a:lumOff val="0"/>
              <a:alphaOff val="0"/>
            </a:schemeClr>
          </a:lnRef>
          <a:fillRef idx="1">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a:lstStyle/>
          <a:p>
            <a:pPr lvl="0" algn="ctr" defTabSz="577850">
              <a:lnSpc>
                <a:spcPct val="90000"/>
              </a:lnSpc>
              <a:spcAft>
                <a:spcPct val="35000"/>
              </a:spcAft>
            </a:pPr>
            <a:r>
              <a:rPr lang="fr-FR" sz="700" b="0" dirty="0"/>
              <a:t>Prévention et gestion des situations de crise</a:t>
            </a:r>
          </a:p>
        </p:txBody>
      </p:sp>
    </p:spTree>
    <p:extLst>
      <p:ext uri="{BB962C8B-B14F-4D97-AF65-F5344CB8AC3E}">
        <p14:creationId xmlns:p14="http://schemas.microsoft.com/office/powerpoint/2010/main" val="23580049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RESSOURCES  NECESSAIRES AU PROJET</a:t>
            </a:r>
            <a:endParaRPr lang="fr-FR" dirty="0"/>
          </a:p>
        </p:txBody>
      </p:sp>
      <p:graphicFrame>
        <p:nvGraphicFramePr>
          <p:cNvPr id="4" name="Espace réservé du contenu 3"/>
          <p:cNvGraphicFramePr>
            <a:graphicFrameLocks noGrp="1"/>
          </p:cNvGraphicFramePr>
          <p:nvPr>
            <p:ph sz="quarter" idx="13"/>
            <p:extLst>
              <p:ext uri="{D42A27DB-BD31-4B8C-83A1-F6EECF244321}">
                <p14:modId xmlns:p14="http://schemas.microsoft.com/office/powerpoint/2010/main" val="816797023"/>
              </p:ext>
            </p:extLst>
          </p:nvPr>
        </p:nvGraphicFramePr>
        <p:xfrm>
          <a:off x="296639" y="1781304"/>
          <a:ext cx="8462550" cy="4878576"/>
        </p:xfrm>
        <a:graphic>
          <a:graphicData uri="http://schemas.openxmlformats.org/drawingml/2006/table">
            <a:tbl>
              <a:tblPr firstRow="1" bandRow="1">
                <a:tableStyleId>{5C22544A-7EE6-4342-B048-85BDC9FD1C3A}</a:tableStyleId>
              </a:tblPr>
              <a:tblGrid>
                <a:gridCol w="1692510"/>
                <a:gridCol w="1363651"/>
                <a:gridCol w="2021369"/>
                <a:gridCol w="1692510"/>
                <a:gridCol w="1692510"/>
              </a:tblGrid>
              <a:tr h="570325">
                <a:tc>
                  <a:txBody>
                    <a:bodyPr/>
                    <a:lstStyle/>
                    <a:p>
                      <a:r>
                        <a:rPr lang="fr-FR" dirty="0" smtClean="0"/>
                        <a:t>Institutions</a:t>
                      </a:r>
                    </a:p>
                    <a:p>
                      <a:r>
                        <a:rPr lang="fr-FR" dirty="0" smtClean="0"/>
                        <a:t>Associations</a:t>
                      </a:r>
                      <a:endParaRPr lang="fr-FR" dirty="0"/>
                    </a:p>
                  </a:txBody>
                  <a:tcPr/>
                </a:tc>
                <a:tc>
                  <a:txBody>
                    <a:bodyPr/>
                    <a:lstStyle/>
                    <a:p>
                      <a:r>
                        <a:rPr lang="fr-FR" dirty="0" smtClean="0"/>
                        <a:t>Personnes mobilisées</a:t>
                      </a:r>
                      <a:endParaRPr lang="fr-FR" dirty="0"/>
                    </a:p>
                  </a:txBody>
                  <a:tcPr/>
                </a:tc>
                <a:tc>
                  <a:txBody>
                    <a:bodyPr/>
                    <a:lstStyle/>
                    <a:p>
                      <a:pPr algn="ctr"/>
                      <a:r>
                        <a:rPr lang="fr-FR" dirty="0" smtClean="0"/>
                        <a:t>Tâches</a:t>
                      </a:r>
                      <a:endParaRPr lang="fr-FR" dirty="0"/>
                    </a:p>
                  </a:txBody>
                  <a:tcPr/>
                </a:tc>
                <a:tc>
                  <a:txBody>
                    <a:bodyPr/>
                    <a:lstStyle/>
                    <a:p>
                      <a:r>
                        <a:rPr lang="fr-FR" dirty="0" smtClean="0"/>
                        <a:t>engagement</a:t>
                      </a:r>
                      <a:endParaRPr lang="fr-FR" dirty="0"/>
                    </a:p>
                  </a:txBody>
                  <a:tcPr/>
                </a:tc>
                <a:tc>
                  <a:txBody>
                    <a:bodyPr/>
                    <a:lstStyle/>
                    <a:p>
                      <a:r>
                        <a:rPr lang="fr-FR" dirty="0" smtClean="0"/>
                        <a:t>commentaires</a:t>
                      </a:r>
                      <a:endParaRPr lang="fr-FR" dirty="0"/>
                    </a:p>
                  </a:txBody>
                  <a:tcPr/>
                </a:tc>
              </a:tr>
              <a:tr h="570325">
                <a:tc>
                  <a:txBody>
                    <a:bodyPr/>
                    <a:lstStyle/>
                    <a:p>
                      <a:r>
                        <a:rPr lang="fr-FR" dirty="0" smtClean="0"/>
                        <a:t>ARS</a:t>
                      </a:r>
                      <a:endParaRPr lang="fr-FR" dirty="0"/>
                    </a:p>
                  </a:txBody>
                  <a:tcPr/>
                </a:tc>
                <a:tc>
                  <a:txBody>
                    <a:bodyPr/>
                    <a:lstStyle/>
                    <a:p>
                      <a:r>
                        <a:rPr lang="fr-FR" dirty="0" smtClean="0"/>
                        <a:t>Equipe</a:t>
                      </a:r>
                      <a:r>
                        <a:rPr lang="fr-FR" baseline="0" dirty="0" smtClean="0"/>
                        <a:t> projet</a:t>
                      </a:r>
                      <a:endParaRPr lang="fr-FR" dirty="0"/>
                    </a:p>
                  </a:txBody>
                  <a:tcPr/>
                </a:tc>
                <a:tc>
                  <a:txBody>
                    <a:bodyPr/>
                    <a:lstStyle/>
                    <a:p>
                      <a:endParaRPr lang="fr-FR" sz="1100" dirty="0"/>
                    </a:p>
                  </a:txBody>
                  <a:tcPr/>
                </a:tc>
                <a:tc>
                  <a:txBody>
                    <a:bodyPr/>
                    <a:lstStyle/>
                    <a:p>
                      <a:endParaRPr lang="fr-FR" dirty="0"/>
                    </a:p>
                  </a:txBody>
                  <a:tcPr/>
                </a:tc>
                <a:tc>
                  <a:txBody>
                    <a:bodyPr/>
                    <a:lstStyle/>
                    <a:p>
                      <a:endParaRPr lang="fr-FR" dirty="0"/>
                    </a:p>
                  </a:txBody>
                  <a:tcPr/>
                </a:tc>
              </a:tr>
              <a:tr h="570325">
                <a:tc>
                  <a:txBody>
                    <a:bodyPr/>
                    <a:lstStyle/>
                    <a:p>
                      <a:r>
                        <a:rPr lang="fr-FR" dirty="0" smtClean="0"/>
                        <a:t>Etablissements</a:t>
                      </a:r>
                    </a:p>
                    <a:p>
                      <a:r>
                        <a:rPr lang="fr-FR" dirty="0" smtClean="0"/>
                        <a:t>sanitaires</a:t>
                      </a:r>
                      <a:endParaRPr lang="fr-FR" dirty="0"/>
                    </a:p>
                  </a:txBody>
                  <a:tcPr/>
                </a:tc>
                <a:tc>
                  <a:txBody>
                    <a:bodyPr/>
                    <a:lstStyle/>
                    <a:p>
                      <a:endParaRPr lang="fr-FR" sz="1400" dirty="0"/>
                    </a:p>
                  </a:txBody>
                  <a:tcPr/>
                </a:tc>
                <a:tc>
                  <a:txBody>
                    <a:bodyPr/>
                    <a:lstStyle/>
                    <a:p>
                      <a:endParaRPr lang="fr-FR" sz="1100" dirty="0"/>
                    </a:p>
                  </a:txBody>
                  <a:tcPr/>
                </a:tc>
                <a:tc>
                  <a:txBody>
                    <a:bodyPr/>
                    <a:lstStyle/>
                    <a:p>
                      <a:endParaRPr lang="fr-FR" dirty="0"/>
                    </a:p>
                  </a:txBody>
                  <a:tcPr/>
                </a:tc>
                <a:tc>
                  <a:txBody>
                    <a:bodyPr/>
                    <a:lstStyle/>
                    <a:p>
                      <a:endParaRPr lang="fr-FR" dirty="0"/>
                    </a:p>
                  </a:txBody>
                  <a:tcPr/>
                </a:tc>
              </a:tr>
              <a:tr h="570325">
                <a:tc>
                  <a:txBody>
                    <a:bodyPr/>
                    <a:lstStyle/>
                    <a:p>
                      <a:r>
                        <a:rPr lang="fr-FR" dirty="0" smtClean="0"/>
                        <a:t>Etablissements</a:t>
                      </a:r>
                    </a:p>
                    <a:p>
                      <a:r>
                        <a:rPr lang="fr-FR" dirty="0" smtClean="0"/>
                        <a:t>SMS</a:t>
                      </a:r>
                      <a:endParaRPr lang="fr-FR" dirty="0"/>
                    </a:p>
                  </a:txBody>
                  <a:tcPr/>
                </a:tc>
                <a:tc>
                  <a:txBody>
                    <a:bodyPr/>
                    <a:lstStyle/>
                    <a:p>
                      <a:endParaRPr lang="fr-FR" dirty="0"/>
                    </a:p>
                  </a:txBody>
                  <a:tcPr/>
                </a:tc>
                <a:tc>
                  <a:txBody>
                    <a:bodyPr/>
                    <a:lstStyle/>
                    <a:p>
                      <a:endParaRPr lang="fr-FR" sz="11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dirty="0"/>
                    </a:p>
                  </a:txBody>
                  <a:tcPr/>
                </a:tc>
                <a:tc>
                  <a:txBody>
                    <a:bodyPr/>
                    <a:lstStyle/>
                    <a:p>
                      <a:endParaRPr lang="fr-FR" dirty="0"/>
                    </a:p>
                  </a:txBody>
                  <a:tcPr/>
                </a:tc>
              </a:tr>
              <a:tr h="473328">
                <a:tc>
                  <a:txBody>
                    <a:bodyPr/>
                    <a:lstStyle/>
                    <a:p>
                      <a:r>
                        <a:rPr lang="fr-FR" dirty="0" smtClean="0"/>
                        <a:t>CD</a:t>
                      </a:r>
                      <a:endParaRPr lang="fr-FR" dirty="0"/>
                    </a:p>
                  </a:txBody>
                  <a:tcPr/>
                </a:tc>
                <a:tc>
                  <a:txBody>
                    <a:bodyPr/>
                    <a:lstStyle/>
                    <a:p>
                      <a:endParaRPr lang="fr-FR" dirty="0"/>
                    </a:p>
                  </a:txBody>
                  <a:tcPr/>
                </a:tc>
                <a:tc>
                  <a:txBody>
                    <a:bodyPr/>
                    <a:lstStyle/>
                    <a:p>
                      <a:endParaRPr lang="fr-FR" sz="11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dirty="0"/>
                    </a:p>
                  </a:txBody>
                  <a:tcPr/>
                </a:tc>
                <a:tc>
                  <a:txBody>
                    <a:bodyPr/>
                    <a:lstStyle/>
                    <a:p>
                      <a:endParaRPr lang="fr-FR" dirty="0"/>
                    </a:p>
                  </a:txBody>
                  <a:tcPr/>
                </a:tc>
              </a:tr>
              <a:tr h="325900">
                <a:tc>
                  <a:txBody>
                    <a:bodyPr/>
                    <a:lstStyle/>
                    <a:p>
                      <a:r>
                        <a:rPr lang="fr-FR" dirty="0" smtClean="0"/>
                        <a:t>MDPH</a:t>
                      </a:r>
                      <a:endParaRPr lang="fr-FR" dirty="0"/>
                    </a:p>
                  </a:txBody>
                  <a:tcPr/>
                </a:tc>
                <a:tc>
                  <a:txBody>
                    <a:bodyPr/>
                    <a:lstStyle/>
                    <a:p>
                      <a:endParaRPr lang="fr-FR"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sz="1100" dirty="0"/>
                    </a:p>
                  </a:txBody>
                  <a:tcPr/>
                </a:tc>
                <a:tc>
                  <a:txBody>
                    <a:bodyPr/>
                    <a:lstStyle/>
                    <a:p>
                      <a:endParaRPr lang="fr-FR"/>
                    </a:p>
                  </a:txBody>
                  <a:tcPr/>
                </a:tc>
                <a:tc>
                  <a:txBody>
                    <a:bodyPr/>
                    <a:lstStyle/>
                    <a:p>
                      <a:endParaRPr lang="fr-FR" dirty="0"/>
                    </a:p>
                  </a:txBody>
                  <a:tcPr/>
                </a:tc>
              </a:tr>
              <a:tr h="570325">
                <a:tc>
                  <a:txBody>
                    <a:bodyPr/>
                    <a:lstStyle/>
                    <a:p>
                      <a:r>
                        <a:rPr lang="fr-FR" dirty="0" smtClean="0"/>
                        <a:t>Professionnels libéraux</a:t>
                      </a:r>
                      <a:endParaRPr lang="fr-FR" dirty="0"/>
                    </a:p>
                  </a:txBody>
                  <a:tcPr/>
                </a:tc>
                <a:tc>
                  <a:txBody>
                    <a:bodyPr/>
                    <a:lstStyle/>
                    <a:p>
                      <a:endParaRPr lang="fr-FR" dirty="0"/>
                    </a:p>
                  </a:txBody>
                  <a:tcPr/>
                </a:tc>
                <a:tc>
                  <a:txBody>
                    <a:bodyPr/>
                    <a:lstStyle/>
                    <a:p>
                      <a:endParaRPr lang="fr-FR" sz="1100" dirty="0"/>
                    </a:p>
                  </a:txBody>
                  <a:tcPr/>
                </a:tc>
                <a:tc>
                  <a:txBody>
                    <a:bodyPr/>
                    <a:lstStyle/>
                    <a:p>
                      <a:endParaRPr lang="fr-FR" dirty="0"/>
                    </a:p>
                  </a:txBody>
                  <a:tcPr/>
                </a:tc>
                <a:tc>
                  <a:txBody>
                    <a:bodyPr/>
                    <a:lstStyle/>
                    <a:p>
                      <a:endParaRPr lang="fr-FR" dirty="0"/>
                    </a:p>
                  </a:txBody>
                  <a:tcPr/>
                </a:tc>
              </a:tr>
              <a:tr h="473328">
                <a:tc>
                  <a:txBody>
                    <a:bodyPr/>
                    <a:lstStyle/>
                    <a:p>
                      <a:r>
                        <a:rPr lang="fr-FR" dirty="0" smtClean="0"/>
                        <a:t>Usagers</a:t>
                      </a:r>
                      <a:endParaRPr lang="fr-FR" dirty="0"/>
                    </a:p>
                  </a:txBody>
                  <a:tcPr/>
                </a:tc>
                <a:tc>
                  <a:txBody>
                    <a:bodyPr/>
                    <a:lstStyle/>
                    <a:p>
                      <a:endParaRPr lang="fr-FR" dirty="0"/>
                    </a:p>
                  </a:txBody>
                  <a:tcPr/>
                </a:tc>
                <a:tc>
                  <a:txBody>
                    <a:bodyPr/>
                    <a:lstStyle/>
                    <a:p>
                      <a:endParaRPr lang="fr-FR" sz="1100" dirty="0"/>
                    </a:p>
                  </a:txBody>
                  <a:tcPr/>
                </a:tc>
                <a:tc>
                  <a:txBody>
                    <a:bodyPr/>
                    <a:lstStyle/>
                    <a:p>
                      <a:endParaRPr lang="fr-FR" dirty="0"/>
                    </a:p>
                  </a:txBody>
                  <a:tcPr/>
                </a:tc>
                <a:tc>
                  <a:txBody>
                    <a:bodyPr/>
                    <a:lstStyle/>
                    <a:p>
                      <a:endParaRPr lang="fr-FR" dirty="0"/>
                    </a:p>
                  </a:txBody>
                  <a:tcPr/>
                </a:tc>
              </a:tr>
              <a:tr h="325900">
                <a:tc>
                  <a:txBody>
                    <a:bodyPr/>
                    <a:lstStyle/>
                    <a:p>
                      <a:r>
                        <a:rPr lang="fr-FR" dirty="0" smtClean="0"/>
                        <a:t>AUTRES</a:t>
                      </a:r>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r>
            </a:tbl>
          </a:graphicData>
        </a:graphic>
      </p:graphicFrame>
      <p:sp>
        <p:nvSpPr>
          <p:cNvPr id="5" name="ZoneTexte 4"/>
          <p:cNvSpPr txBox="1"/>
          <p:nvPr/>
        </p:nvSpPr>
        <p:spPr>
          <a:xfrm>
            <a:off x="296091" y="1116874"/>
            <a:ext cx="8046720" cy="523220"/>
          </a:xfrm>
          <a:prstGeom prst="rect">
            <a:avLst/>
          </a:prstGeom>
          <a:noFill/>
        </p:spPr>
        <p:txBody>
          <a:bodyPr wrap="square" rtlCol="0">
            <a:spAutoFit/>
          </a:bodyPr>
          <a:lstStyle/>
          <a:p>
            <a:r>
              <a:rPr lang="fr-FR" sz="1400" dirty="0" smtClean="0"/>
              <a:t>Ce projet nécessite une implication importante sur 18 à 24 mois, à la fois au niveau institutionnel (comité de pilotage) et opérationnel (groupes de travail)</a:t>
            </a:r>
            <a:endParaRPr lang="fr-FR" sz="1400" dirty="0"/>
          </a:p>
        </p:txBody>
      </p:sp>
    </p:spTree>
    <p:extLst>
      <p:ext uri="{BB962C8B-B14F-4D97-AF65-F5344CB8AC3E}">
        <p14:creationId xmlns:p14="http://schemas.microsoft.com/office/powerpoint/2010/main" val="2022387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02613" y="195757"/>
            <a:ext cx="6705600" cy="548474"/>
          </a:xfrm>
        </p:spPr>
        <p:txBody>
          <a:bodyPr/>
          <a:lstStyle/>
          <a:p>
            <a:r>
              <a:rPr lang="fr-FR" dirty="0" smtClean="0"/>
              <a:t>Inscription aux groupes de travail</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68097380"/>
              </p:ext>
            </p:extLst>
          </p:nvPr>
        </p:nvGraphicFramePr>
        <p:xfrm>
          <a:off x="1800225" y="957263"/>
          <a:ext cx="7158039" cy="5048547"/>
        </p:xfrm>
        <a:graphic>
          <a:graphicData uri="http://schemas.openxmlformats.org/drawingml/2006/table">
            <a:tbl>
              <a:tblPr firstRow="1" firstCol="1" bandRow="1"/>
              <a:tblGrid>
                <a:gridCol w="1943100"/>
                <a:gridCol w="5214939"/>
              </a:tblGrid>
              <a:tr h="329118">
                <a:tc>
                  <a:txBody>
                    <a:bodyPr/>
                    <a:lstStyle/>
                    <a:p>
                      <a:pPr>
                        <a:lnSpc>
                          <a:spcPct val="115000"/>
                        </a:lnSpc>
                        <a:spcAft>
                          <a:spcPts val="0"/>
                        </a:spcAft>
                      </a:pPr>
                      <a:r>
                        <a:rPr lang="fr-FR" sz="2000" b="1" dirty="0">
                          <a:solidFill>
                            <a:schemeClr val="bg1"/>
                          </a:solidFill>
                          <a:effectLst/>
                          <a:latin typeface="Calibri"/>
                          <a:ea typeface="Calibri"/>
                          <a:cs typeface="Times New Roman"/>
                        </a:rPr>
                        <a:t>Groupes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nSpc>
                          <a:spcPct val="115000"/>
                        </a:lnSpc>
                        <a:spcAft>
                          <a:spcPts val="0"/>
                        </a:spcAft>
                      </a:pPr>
                      <a:r>
                        <a:rPr lang="fr-FR" sz="2000" b="1" dirty="0" smtClean="0">
                          <a:solidFill>
                            <a:schemeClr val="bg1"/>
                          </a:solidFill>
                          <a:effectLst/>
                          <a:latin typeface="Calibri"/>
                          <a:ea typeface="Calibri"/>
                          <a:cs typeface="Times New Roman"/>
                        </a:rPr>
                        <a:t>Participants</a:t>
                      </a:r>
                      <a:endParaRPr lang="fr-FR" sz="2000" b="1" dirty="0">
                        <a:solidFill>
                          <a:schemeClr val="bg1"/>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770319">
                <a:tc>
                  <a:txBody>
                    <a:bodyPr/>
                    <a:lstStyle/>
                    <a:p>
                      <a:pPr>
                        <a:lnSpc>
                          <a:spcPct val="115000"/>
                        </a:lnSpc>
                        <a:spcAft>
                          <a:spcPts val="0"/>
                        </a:spcAft>
                      </a:pPr>
                      <a:r>
                        <a:rPr lang="fr-FR" sz="1800" dirty="0" smtClean="0">
                          <a:effectLst/>
                          <a:latin typeface="Calibri"/>
                          <a:ea typeface="Calibri"/>
                          <a:cs typeface="Times New Roman"/>
                        </a:rPr>
                        <a:t>Accès </a:t>
                      </a:r>
                      <a:r>
                        <a:rPr lang="fr-FR" sz="1800" dirty="0">
                          <a:effectLst/>
                          <a:latin typeface="Calibri"/>
                          <a:ea typeface="Calibri"/>
                          <a:cs typeface="Times New Roman"/>
                        </a:rPr>
                        <a:t>aux soins </a:t>
                      </a:r>
                      <a:r>
                        <a:rPr lang="fr-FR" sz="1800" dirty="0" smtClean="0">
                          <a:effectLst/>
                          <a:latin typeface="Calibri"/>
                          <a:ea typeface="Calibri"/>
                          <a:cs typeface="Times New Roman"/>
                        </a:rPr>
                        <a:t>précoces</a:t>
                      </a:r>
                      <a:endParaRPr lang="fr-FR"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buFont typeface="Arial" panose="020B0604020202020204" pitchFamily="34" charset="0"/>
                        <a:buChar char="•"/>
                      </a:pPr>
                      <a:endParaRPr lang="fr-FR" sz="1400" dirty="0">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0319">
                <a:tc>
                  <a:txBody>
                    <a:bodyPr/>
                    <a:lstStyle/>
                    <a:p>
                      <a:pPr>
                        <a:lnSpc>
                          <a:spcPct val="115000"/>
                        </a:lnSpc>
                        <a:spcAft>
                          <a:spcPts val="0"/>
                        </a:spcAft>
                      </a:pPr>
                      <a:r>
                        <a:rPr lang="fr-FR" sz="1800" dirty="0" smtClean="0">
                          <a:effectLst/>
                          <a:latin typeface="Calibri"/>
                          <a:ea typeface="Calibri"/>
                          <a:cs typeface="Times New Roman"/>
                        </a:rPr>
                        <a:t>Accès </a:t>
                      </a:r>
                      <a:r>
                        <a:rPr lang="fr-FR" sz="1800" dirty="0">
                          <a:effectLst/>
                          <a:latin typeface="Calibri"/>
                          <a:ea typeface="Calibri"/>
                          <a:cs typeface="Times New Roman"/>
                        </a:rPr>
                        <a:t>aux soins </a:t>
                      </a:r>
                      <a:r>
                        <a:rPr lang="fr-FR" sz="1800" dirty="0" smtClean="0">
                          <a:effectLst/>
                          <a:latin typeface="Calibri"/>
                          <a:ea typeface="Calibri"/>
                          <a:cs typeface="Times New Roman"/>
                        </a:rPr>
                        <a:t>somatiques</a:t>
                      </a:r>
                      <a:endParaRPr lang="fr-FR"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buFont typeface="Arial" panose="020B0604020202020204" pitchFamily="34" charset="0"/>
                        <a:buChar char="•"/>
                      </a:pPr>
                      <a:endParaRPr lang="fr-FR" sz="1400" dirty="0">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3481">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fr-FR" sz="1800" dirty="0" smtClean="0">
                          <a:effectLst/>
                          <a:latin typeface="+mn-lt"/>
                          <a:ea typeface="Calibri"/>
                          <a:cs typeface="Times New Roman"/>
                        </a:rPr>
                        <a:t>Accès aux accompagnements sociaux et médico-sociaux</a:t>
                      </a:r>
                      <a:endParaRPr lang="fr-FR"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nSpc>
                          <a:spcPct val="115000"/>
                        </a:lnSpc>
                        <a:spcAft>
                          <a:spcPts val="0"/>
                        </a:spcAft>
                        <a:buFont typeface="Arial" panose="020B0604020202020204" pitchFamily="34" charset="0"/>
                        <a:buChar char="•"/>
                      </a:pPr>
                      <a:endParaRPr lang="fr-FR" sz="1400" dirty="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5335">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fr-FR" sz="1800" dirty="0" smtClean="0">
                          <a:effectLst/>
                          <a:latin typeface="+mn-lt"/>
                          <a:ea typeface="Calibri"/>
                          <a:cs typeface="Times New Roman"/>
                        </a:rPr>
                        <a:t>Hospitalisations inadéquates</a:t>
                      </a:r>
                      <a:endParaRPr lang="fr-FR"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nSpc>
                          <a:spcPct val="115000"/>
                        </a:lnSpc>
                        <a:spcAft>
                          <a:spcPts val="0"/>
                        </a:spcAft>
                        <a:buFont typeface="Arial" panose="020B0604020202020204" pitchFamily="34" charset="0"/>
                        <a:buChar char="•"/>
                      </a:pPr>
                      <a:endParaRPr lang="fr-FR" sz="1400" dirty="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0182">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fr-FR" sz="1800" dirty="0" smtClean="0">
                          <a:effectLst/>
                          <a:latin typeface="+mn-lt"/>
                          <a:ea typeface="Calibri"/>
                          <a:cs typeface="Times New Roman"/>
                        </a:rPr>
                        <a:t>Prévention et gestion des situations de crise</a:t>
                      </a:r>
                      <a:endParaRPr lang="fr-FR"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nSpc>
                          <a:spcPct val="115000"/>
                        </a:lnSpc>
                        <a:spcAft>
                          <a:spcPts val="0"/>
                        </a:spcAft>
                        <a:buFont typeface="Arial" panose="020B0604020202020204" pitchFamily="34" charset="0"/>
                        <a:buChar char="•"/>
                      </a:pPr>
                      <a:endParaRPr lang="fr-FR" sz="1400" dirty="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ZoneTexte 2"/>
          <p:cNvSpPr txBox="1"/>
          <p:nvPr/>
        </p:nvSpPr>
        <p:spPr>
          <a:xfrm>
            <a:off x="1959713" y="6298521"/>
            <a:ext cx="6705600" cy="369332"/>
          </a:xfrm>
          <a:prstGeom prst="rect">
            <a:avLst/>
          </a:prstGeom>
          <a:noFill/>
        </p:spPr>
        <p:txBody>
          <a:bodyPr wrap="square" rtlCol="0">
            <a:spAutoFit/>
          </a:bodyPr>
          <a:lstStyle/>
          <a:p>
            <a:r>
              <a:rPr lang="fr-FR" sz="1800" dirty="0" smtClean="0"/>
              <a:t>Plénière de clôture  de la phase « diagnostic » date buttoir </a:t>
            </a:r>
            <a:endParaRPr lang="fr-FR" sz="1800" dirty="0"/>
          </a:p>
        </p:txBody>
      </p:sp>
    </p:spTree>
    <p:extLst>
      <p:ext uri="{BB962C8B-B14F-4D97-AF65-F5344CB8AC3E}">
        <p14:creationId xmlns:p14="http://schemas.microsoft.com/office/powerpoint/2010/main" val="16909367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Ordre du jour</a:t>
            </a:r>
            <a:endParaRPr lang="fr-FR" dirty="0"/>
          </a:p>
        </p:txBody>
      </p:sp>
      <p:sp>
        <p:nvSpPr>
          <p:cNvPr id="4" name="Espace réservé du contenu 2"/>
          <p:cNvSpPr txBox="1">
            <a:spLocks/>
          </p:cNvSpPr>
          <p:nvPr/>
        </p:nvSpPr>
        <p:spPr>
          <a:xfrm>
            <a:off x="3227294" y="1999127"/>
            <a:ext cx="5688105" cy="4146177"/>
          </a:xfrm>
          <a:prstGeom prst="rect">
            <a:avLst/>
          </a:prstGeom>
        </p:spPr>
        <p:txBody>
          <a:bodyPr vert="horz" lIns="91440" tIns="45720" rIns="91440" bIns="45720" rtlCol="0">
            <a:noAutofit/>
          </a:bodyPr>
          <a:lstStyle>
            <a:lvl1pPr marL="177800" indent="-177800" algn="l" defTabSz="457200" rtl="0" eaLnBrk="1" latinLnBrk="0" hangingPunct="1">
              <a:spcBef>
                <a:spcPct val="20000"/>
              </a:spcBef>
              <a:buSzPct val="100000"/>
              <a:buFont typeface="Arial"/>
              <a:buChar char="•"/>
              <a:defRPr lang="fr-FR" sz="1600" b="1" i="0" kern="1200" dirty="0" smtClean="0">
                <a:solidFill>
                  <a:srgbClr val="02375E"/>
                </a:solidFill>
                <a:latin typeface="Arial"/>
                <a:ea typeface="+mn-ea"/>
                <a:cs typeface="Arial"/>
              </a:defRPr>
            </a:lvl1pPr>
            <a:lvl2pPr marL="541338" indent="-185738" algn="l" defTabSz="457200" rtl="0" eaLnBrk="1" latinLnBrk="0" hangingPunct="1">
              <a:spcBef>
                <a:spcPct val="20000"/>
              </a:spcBef>
              <a:buSzPct val="100000"/>
              <a:buFont typeface="Arial"/>
              <a:buChar char="•"/>
              <a:tabLst>
                <a:tab pos="541338" algn="l"/>
              </a:tabLst>
              <a:defRPr sz="1400" kern="1200">
                <a:solidFill>
                  <a:srgbClr val="02375E"/>
                </a:solidFill>
                <a:latin typeface="Arial"/>
                <a:ea typeface="+mn-ea"/>
                <a:cs typeface="Arial"/>
              </a:defRPr>
            </a:lvl2pPr>
            <a:lvl3pPr marL="715963" indent="-174625" algn="l" defTabSz="457200" rtl="0" eaLnBrk="1" latinLnBrk="0" hangingPunct="1">
              <a:spcBef>
                <a:spcPct val="20000"/>
              </a:spcBef>
              <a:buSzPct val="100000"/>
              <a:buFont typeface="Arial"/>
              <a:buChar char="•"/>
              <a:defRPr lang="fr-FR" sz="1400" kern="1200" dirty="0" smtClean="0">
                <a:solidFill>
                  <a:srgbClr val="02375E"/>
                </a:solidFill>
                <a:latin typeface="Arial"/>
                <a:ea typeface="+mn-ea"/>
                <a:cs typeface="Arial"/>
              </a:defRPr>
            </a:lvl3pPr>
            <a:lvl4pPr marL="896938" indent="-177800" algn="l" defTabSz="457200" rtl="0" eaLnBrk="1" latinLnBrk="0" hangingPunct="1">
              <a:spcBef>
                <a:spcPct val="20000"/>
              </a:spcBef>
              <a:buSzPct val="100000"/>
              <a:buFont typeface="Arial"/>
              <a:buChar char="•"/>
              <a:defRPr lang="fr-FR" sz="1400" kern="1200" dirty="0" smtClean="0">
                <a:solidFill>
                  <a:srgbClr val="02375E"/>
                </a:solidFill>
                <a:latin typeface="Arial"/>
                <a:ea typeface="+mn-ea"/>
                <a:cs typeface="Arial"/>
              </a:defRPr>
            </a:lvl4pPr>
            <a:lvl5pPr marL="1074738" indent="-177800" algn="l" defTabSz="457200" rtl="0" eaLnBrk="1" latinLnBrk="0" hangingPunct="1">
              <a:spcBef>
                <a:spcPct val="20000"/>
              </a:spcBef>
              <a:buSzPct val="100000"/>
              <a:buFont typeface="Arial"/>
              <a:buChar char="•"/>
              <a:defRPr lang="fr-FR" sz="1400" kern="1200" dirty="0">
                <a:solidFill>
                  <a:srgbClr val="02375E"/>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pPr>
            <a:endParaRPr lang="fr-FR" dirty="0" smtClean="0">
              <a:solidFill>
                <a:schemeClr val="accent1"/>
              </a:solidFill>
            </a:endParaRPr>
          </a:p>
          <a:p>
            <a:pPr fontAlgn="auto">
              <a:spcAft>
                <a:spcPts val="0"/>
              </a:spcAft>
            </a:pPr>
            <a:r>
              <a:rPr lang="fr-FR" dirty="0" smtClean="0">
                <a:solidFill>
                  <a:schemeClr val="accent1"/>
                </a:solidFill>
              </a:rPr>
              <a:t>Contexte régional et stratégie</a:t>
            </a:r>
          </a:p>
          <a:p>
            <a:pPr fontAlgn="auto">
              <a:spcAft>
                <a:spcPts val="0"/>
              </a:spcAft>
            </a:pPr>
            <a:r>
              <a:rPr lang="fr-FR" dirty="0" smtClean="0">
                <a:solidFill>
                  <a:schemeClr val="accent1"/>
                </a:solidFill>
              </a:rPr>
              <a:t>Objectifs</a:t>
            </a:r>
          </a:p>
          <a:p>
            <a:pPr fontAlgn="auto">
              <a:spcAft>
                <a:spcPts val="0"/>
              </a:spcAft>
            </a:pPr>
            <a:r>
              <a:rPr lang="fr-FR" dirty="0" smtClean="0">
                <a:solidFill>
                  <a:schemeClr val="accent1"/>
                </a:solidFill>
              </a:rPr>
              <a:t>Territoire</a:t>
            </a:r>
          </a:p>
          <a:p>
            <a:pPr fontAlgn="auto">
              <a:spcAft>
                <a:spcPts val="0"/>
              </a:spcAft>
            </a:pPr>
            <a:endParaRPr lang="fr-FR" dirty="0" smtClean="0">
              <a:solidFill>
                <a:schemeClr val="accent1"/>
              </a:solidFill>
            </a:endParaRPr>
          </a:p>
          <a:p>
            <a:pPr marL="0" indent="0" fontAlgn="auto">
              <a:spcAft>
                <a:spcPts val="0"/>
              </a:spcAft>
              <a:buNone/>
            </a:pPr>
            <a:endParaRPr lang="fr-FR" dirty="0">
              <a:solidFill>
                <a:schemeClr val="accent1"/>
              </a:solidFill>
            </a:endParaRPr>
          </a:p>
          <a:p>
            <a:pPr fontAlgn="auto">
              <a:spcAft>
                <a:spcPts val="0"/>
              </a:spcAft>
            </a:pPr>
            <a:r>
              <a:rPr lang="fr-FR" dirty="0" smtClean="0">
                <a:solidFill>
                  <a:schemeClr val="accent1"/>
                </a:solidFill>
              </a:rPr>
              <a:t>Gouvernance et équipe projet </a:t>
            </a:r>
          </a:p>
          <a:p>
            <a:pPr fontAlgn="auto">
              <a:spcAft>
                <a:spcPts val="0"/>
              </a:spcAft>
            </a:pPr>
            <a:r>
              <a:rPr lang="fr-FR" dirty="0" smtClean="0">
                <a:solidFill>
                  <a:schemeClr val="accent1"/>
                </a:solidFill>
              </a:rPr>
              <a:t>Calendrier</a:t>
            </a:r>
          </a:p>
          <a:p>
            <a:pPr fontAlgn="auto">
              <a:spcAft>
                <a:spcPts val="0"/>
              </a:spcAft>
            </a:pPr>
            <a:r>
              <a:rPr lang="fr-FR" dirty="0" smtClean="0">
                <a:solidFill>
                  <a:schemeClr val="accent1"/>
                </a:solidFill>
              </a:rPr>
              <a:t>5 groupes de travail</a:t>
            </a:r>
            <a:endParaRPr lang="fr-FR" dirty="0">
              <a:solidFill>
                <a:schemeClr val="accent1"/>
              </a:solidFill>
            </a:endParaRPr>
          </a:p>
        </p:txBody>
      </p:sp>
      <p:sp>
        <p:nvSpPr>
          <p:cNvPr id="5" name="Rectangle à coins arrondis 4"/>
          <p:cNvSpPr/>
          <p:nvPr/>
        </p:nvSpPr>
        <p:spPr>
          <a:xfrm>
            <a:off x="645458" y="2256414"/>
            <a:ext cx="2474259" cy="847164"/>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800" dirty="0" smtClean="0">
                <a:solidFill>
                  <a:schemeClr val="accent1"/>
                </a:solidFill>
              </a:rPr>
              <a:t>Pourquoi ce  projet ?</a:t>
            </a:r>
            <a:endParaRPr lang="fr-FR" sz="1800" dirty="0">
              <a:solidFill>
                <a:schemeClr val="accent1"/>
              </a:solidFill>
            </a:endParaRPr>
          </a:p>
        </p:txBody>
      </p:sp>
      <p:sp>
        <p:nvSpPr>
          <p:cNvPr id="7" name="Rectangle à coins arrondis 6"/>
          <p:cNvSpPr/>
          <p:nvPr/>
        </p:nvSpPr>
        <p:spPr>
          <a:xfrm>
            <a:off x="640282" y="3805337"/>
            <a:ext cx="2474259" cy="847164"/>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800" dirty="0" smtClean="0">
                <a:solidFill>
                  <a:schemeClr val="accent1"/>
                </a:solidFill>
              </a:rPr>
              <a:t>Comment le mettre  mis en œuvre ?</a:t>
            </a:r>
            <a:endParaRPr lang="fr-FR" sz="1200" dirty="0">
              <a:solidFill>
                <a:schemeClr val="accent1"/>
              </a:solidFill>
            </a:endParaRPr>
          </a:p>
        </p:txBody>
      </p:sp>
      <p:sp>
        <p:nvSpPr>
          <p:cNvPr id="23" name="Rectangle à coins arrondis 22"/>
          <p:cNvSpPr/>
          <p:nvPr/>
        </p:nvSpPr>
        <p:spPr>
          <a:xfrm>
            <a:off x="645458" y="1400734"/>
            <a:ext cx="3765177" cy="337277"/>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fr-FR" sz="1800" dirty="0">
                <a:solidFill>
                  <a:schemeClr val="accent1"/>
                </a:solidFill>
              </a:rPr>
              <a:t>Accueil et tour de table</a:t>
            </a:r>
          </a:p>
        </p:txBody>
      </p:sp>
      <p:sp>
        <p:nvSpPr>
          <p:cNvPr id="24" name="Rectangle à coins arrondis 23"/>
          <p:cNvSpPr/>
          <p:nvPr/>
        </p:nvSpPr>
        <p:spPr>
          <a:xfrm>
            <a:off x="720507" y="5282858"/>
            <a:ext cx="3765177" cy="337277"/>
          </a:xfrm>
          <a:prstGeom prst="roundRect">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fr-FR" sz="1800" dirty="0" smtClean="0">
                <a:solidFill>
                  <a:schemeClr val="accent1"/>
                </a:solidFill>
              </a:rPr>
              <a:t>Conclusion</a:t>
            </a:r>
            <a:endParaRPr lang="fr-FR" sz="1800" dirty="0">
              <a:solidFill>
                <a:schemeClr val="accent1"/>
              </a:solidFill>
            </a:endParaRPr>
          </a:p>
        </p:txBody>
      </p:sp>
    </p:spTree>
    <p:extLst>
      <p:ext uri="{BB962C8B-B14F-4D97-AF65-F5344CB8AC3E}">
        <p14:creationId xmlns:p14="http://schemas.microsoft.com/office/powerpoint/2010/main" val="3414724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Ordre du jour</a:t>
            </a:r>
            <a:endParaRPr lang="fr-FR" dirty="0"/>
          </a:p>
        </p:txBody>
      </p:sp>
      <p:sp>
        <p:nvSpPr>
          <p:cNvPr id="4" name="Espace réservé du contenu 2"/>
          <p:cNvSpPr txBox="1">
            <a:spLocks/>
          </p:cNvSpPr>
          <p:nvPr/>
        </p:nvSpPr>
        <p:spPr>
          <a:xfrm>
            <a:off x="3227294" y="1999127"/>
            <a:ext cx="5688105" cy="4146177"/>
          </a:xfrm>
          <a:prstGeom prst="rect">
            <a:avLst/>
          </a:prstGeom>
        </p:spPr>
        <p:txBody>
          <a:bodyPr vert="horz" lIns="91440" tIns="45720" rIns="91440" bIns="45720" rtlCol="0">
            <a:noAutofit/>
          </a:bodyPr>
          <a:lstStyle>
            <a:lvl1pPr marL="177800" indent="-177800" algn="l" defTabSz="457200" rtl="0" eaLnBrk="1" latinLnBrk="0" hangingPunct="1">
              <a:spcBef>
                <a:spcPct val="20000"/>
              </a:spcBef>
              <a:buSzPct val="100000"/>
              <a:buFont typeface="Arial"/>
              <a:buChar char="•"/>
              <a:defRPr lang="fr-FR" sz="1600" b="1" i="0" kern="1200" dirty="0" smtClean="0">
                <a:solidFill>
                  <a:srgbClr val="02375E"/>
                </a:solidFill>
                <a:latin typeface="Arial"/>
                <a:ea typeface="+mn-ea"/>
                <a:cs typeface="Arial"/>
              </a:defRPr>
            </a:lvl1pPr>
            <a:lvl2pPr marL="541338" indent="-185738" algn="l" defTabSz="457200" rtl="0" eaLnBrk="1" latinLnBrk="0" hangingPunct="1">
              <a:spcBef>
                <a:spcPct val="20000"/>
              </a:spcBef>
              <a:buSzPct val="100000"/>
              <a:buFont typeface="Arial"/>
              <a:buChar char="•"/>
              <a:tabLst>
                <a:tab pos="541338" algn="l"/>
              </a:tabLst>
              <a:defRPr sz="1400" kern="1200">
                <a:solidFill>
                  <a:srgbClr val="02375E"/>
                </a:solidFill>
                <a:latin typeface="Arial"/>
                <a:ea typeface="+mn-ea"/>
                <a:cs typeface="Arial"/>
              </a:defRPr>
            </a:lvl2pPr>
            <a:lvl3pPr marL="715963" indent="-174625" algn="l" defTabSz="457200" rtl="0" eaLnBrk="1" latinLnBrk="0" hangingPunct="1">
              <a:spcBef>
                <a:spcPct val="20000"/>
              </a:spcBef>
              <a:buSzPct val="100000"/>
              <a:buFont typeface="Arial"/>
              <a:buChar char="•"/>
              <a:defRPr lang="fr-FR" sz="1400" kern="1200" dirty="0" smtClean="0">
                <a:solidFill>
                  <a:srgbClr val="02375E"/>
                </a:solidFill>
                <a:latin typeface="Arial"/>
                <a:ea typeface="+mn-ea"/>
                <a:cs typeface="Arial"/>
              </a:defRPr>
            </a:lvl3pPr>
            <a:lvl4pPr marL="896938" indent="-177800" algn="l" defTabSz="457200" rtl="0" eaLnBrk="1" latinLnBrk="0" hangingPunct="1">
              <a:spcBef>
                <a:spcPct val="20000"/>
              </a:spcBef>
              <a:buSzPct val="100000"/>
              <a:buFont typeface="Arial"/>
              <a:buChar char="•"/>
              <a:defRPr lang="fr-FR" sz="1400" kern="1200" dirty="0" smtClean="0">
                <a:solidFill>
                  <a:srgbClr val="02375E"/>
                </a:solidFill>
                <a:latin typeface="Arial"/>
                <a:ea typeface="+mn-ea"/>
                <a:cs typeface="Arial"/>
              </a:defRPr>
            </a:lvl4pPr>
            <a:lvl5pPr marL="1074738" indent="-177800" algn="l" defTabSz="457200" rtl="0" eaLnBrk="1" latinLnBrk="0" hangingPunct="1">
              <a:spcBef>
                <a:spcPct val="20000"/>
              </a:spcBef>
              <a:buSzPct val="100000"/>
              <a:buFont typeface="Arial"/>
              <a:buChar char="•"/>
              <a:defRPr lang="fr-FR" sz="1400" kern="1200" dirty="0">
                <a:solidFill>
                  <a:srgbClr val="02375E"/>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pPr>
            <a:endParaRPr lang="fr-FR" dirty="0" smtClean="0">
              <a:solidFill>
                <a:schemeClr val="accent1"/>
              </a:solidFill>
            </a:endParaRPr>
          </a:p>
          <a:p>
            <a:pPr fontAlgn="auto">
              <a:spcAft>
                <a:spcPts val="0"/>
              </a:spcAft>
            </a:pPr>
            <a:r>
              <a:rPr lang="fr-FR" dirty="0" smtClean="0">
                <a:solidFill>
                  <a:schemeClr val="accent1"/>
                </a:solidFill>
              </a:rPr>
              <a:t>Contexte régional et stratégie</a:t>
            </a:r>
          </a:p>
          <a:p>
            <a:pPr fontAlgn="auto">
              <a:spcAft>
                <a:spcPts val="0"/>
              </a:spcAft>
            </a:pPr>
            <a:r>
              <a:rPr lang="fr-FR" dirty="0" smtClean="0">
                <a:solidFill>
                  <a:schemeClr val="accent1"/>
                </a:solidFill>
              </a:rPr>
              <a:t>Objectifs</a:t>
            </a:r>
          </a:p>
          <a:p>
            <a:pPr fontAlgn="auto">
              <a:spcAft>
                <a:spcPts val="0"/>
              </a:spcAft>
            </a:pPr>
            <a:r>
              <a:rPr lang="fr-FR" dirty="0" smtClean="0">
                <a:solidFill>
                  <a:schemeClr val="accent1"/>
                </a:solidFill>
              </a:rPr>
              <a:t>Territoire</a:t>
            </a:r>
          </a:p>
          <a:p>
            <a:pPr fontAlgn="auto">
              <a:spcAft>
                <a:spcPts val="0"/>
              </a:spcAft>
            </a:pPr>
            <a:endParaRPr lang="fr-FR" dirty="0" smtClean="0">
              <a:solidFill>
                <a:schemeClr val="accent1"/>
              </a:solidFill>
            </a:endParaRPr>
          </a:p>
          <a:p>
            <a:pPr marL="0" indent="0" fontAlgn="auto">
              <a:spcAft>
                <a:spcPts val="0"/>
              </a:spcAft>
              <a:buNone/>
            </a:pPr>
            <a:endParaRPr lang="fr-FR" dirty="0">
              <a:solidFill>
                <a:schemeClr val="accent1"/>
              </a:solidFill>
            </a:endParaRPr>
          </a:p>
          <a:p>
            <a:pPr fontAlgn="auto">
              <a:spcAft>
                <a:spcPts val="0"/>
              </a:spcAft>
            </a:pPr>
            <a:r>
              <a:rPr lang="fr-FR" dirty="0" smtClean="0">
                <a:solidFill>
                  <a:schemeClr val="accent1"/>
                </a:solidFill>
              </a:rPr>
              <a:t>Gouvernance et équipe projet </a:t>
            </a:r>
          </a:p>
          <a:p>
            <a:pPr fontAlgn="auto">
              <a:spcAft>
                <a:spcPts val="0"/>
              </a:spcAft>
            </a:pPr>
            <a:r>
              <a:rPr lang="fr-FR" dirty="0" smtClean="0">
                <a:solidFill>
                  <a:schemeClr val="accent1"/>
                </a:solidFill>
              </a:rPr>
              <a:t>Calendrier</a:t>
            </a:r>
          </a:p>
          <a:p>
            <a:pPr fontAlgn="auto">
              <a:spcAft>
                <a:spcPts val="0"/>
              </a:spcAft>
            </a:pPr>
            <a:r>
              <a:rPr lang="fr-FR" dirty="0" smtClean="0">
                <a:solidFill>
                  <a:schemeClr val="accent1"/>
                </a:solidFill>
              </a:rPr>
              <a:t>5 groupes de travail</a:t>
            </a:r>
            <a:endParaRPr lang="fr-FR" dirty="0">
              <a:solidFill>
                <a:schemeClr val="accent1"/>
              </a:solidFill>
            </a:endParaRPr>
          </a:p>
        </p:txBody>
      </p:sp>
      <p:sp>
        <p:nvSpPr>
          <p:cNvPr id="5" name="Rectangle à coins arrondis 4"/>
          <p:cNvSpPr/>
          <p:nvPr/>
        </p:nvSpPr>
        <p:spPr>
          <a:xfrm>
            <a:off x="630218" y="2225934"/>
            <a:ext cx="2474259" cy="847164"/>
          </a:xfrm>
          <a:prstGeom prst="roundRect">
            <a:avLst/>
          </a:prstGeom>
          <a:solidFill>
            <a:srgbClr val="F18E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800" dirty="0" smtClean="0">
                <a:solidFill>
                  <a:schemeClr val="accent1"/>
                </a:solidFill>
              </a:rPr>
              <a:t>Pourquoi ce  projet ?</a:t>
            </a:r>
            <a:endParaRPr lang="fr-FR" sz="1800" dirty="0">
              <a:solidFill>
                <a:schemeClr val="accent1"/>
              </a:solidFill>
            </a:endParaRPr>
          </a:p>
        </p:txBody>
      </p:sp>
      <p:sp>
        <p:nvSpPr>
          <p:cNvPr id="7" name="Rectangle à coins arrondis 6"/>
          <p:cNvSpPr/>
          <p:nvPr/>
        </p:nvSpPr>
        <p:spPr>
          <a:xfrm>
            <a:off x="640282" y="3805337"/>
            <a:ext cx="2474259" cy="847164"/>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800" dirty="0" smtClean="0">
                <a:solidFill>
                  <a:schemeClr val="accent1"/>
                </a:solidFill>
              </a:rPr>
              <a:t>Comment le mettre  mis en œuvre ?</a:t>
            </a:r>
            <a:endParaRPr lang="fr-FR" sz="1200" dirty="0">
              <a:solidFill>
                <a:schemeClr val="accent1"/>
              </a:solidFill>
            </a:endParaRPr>
          </a:p>
        </p:txBody>
      </p:sp>
      <p:sp>
        <p:nvSpPr>
          <p:cNvPr id="23" name="Rectangle à coins arrondis 22"/>
          <p:cNvSpPr/>
          <p:nvPr/>
        </p:nvSpPr>
        <p:spPr>
          <a:xfrm>
            <a:off x="645458" y="1400734"/>
            <a:ext cx="3765177" cy="337277"/>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fr-FR" sz="1800" dirty="0">
                <a:solidFill>
                  <a:schemeClr val="accent1"/>
                </a:solidFill>
              </a:rPr>
              <a:t>Accueil et tour de table</a:t>
            </a:r>
          </a:p>
        </p:txBody>
      </p:sp>
      <p:sp>
        <p:nvSpPr>
          <p:cNvPr id="24" name="Rectangle à coins arrondis 23"/>
          <p:cNvSpPr/>
          <p:nvPr/>
        </p:nvSpPr>
        <p:spPr>
          <a:xfrm>
            <a:off x="720507" y="5282858"/>
            <a:ext cx="3765177" cy="337277"/>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fr-FR" sz="1800" dirty="0" smtClean="0">
                <a:solidFill>
                  <a:schemeClr val="accent1"/>
                </a:solidFill>
              </a:rPr>
              <a:t>Conclusion</a:t>
            </a:r>
            <a:endParaRPr lang="fr-FR" sz="1800" dirty="0">
              <a:solidFill>
                <a:schemeClr val="accent1"/>
              </a:solidFill>
            </a:endParaRPr>
          </a:p>
        </p:txBody>
      </p:sp>
    </p:spTree>
    <p:extLst>
      <p:ext uri="{BB962C8B-B14F-4D97-AF65-F5344CB8AC3E}">
        <p14:creationId xmlns:p14="http://schemas.microsoft.com/office/powerpoint/2010/main" val="1650421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Contexte régional</a:t>
            </a:r>
            <a:endParaRPr lang="fr-FR" dirty="0"/>
          </a:p>
        </p:txBody>
      </p:sp>
      <p:sp>
        <p:nvSpPr>
          <p:cNvPr id="3" name="Espace réservé du contenu 2"/>
          <p:cNvSpPr>
            <a:spLocks noGrp="1"/>
          </p:cNvSpPr>
          <p:nvPr>
            <p:ph sz="quarter" idx="13"/>
          </p:nvPr>
        </p:nvSpPr>
        <p:spPr/>
        <p:txBody>
          <a:bodyPr/>
          <a:lstStyle/>
          <a:p>
            <a:r>
              <a:rPr lang="fr-FR" dirty="0" smtClean="0"/>
              <a:t>Synthèse des problématiques régionales</a:t>
            </a:r>
          </a:p>
          <a:p>
            <a:r>
              <a:rPr lang="fr-FR" dirty="0" smtClean="0"/>
              <a:t>Quelques mots sur la stratégie régionale dans le champ de la psychiatrie-santé mentale</a:t>
            </a:r>
            <a:endParaRPr lang="fr-FR" dirty="0"/>
          </a:p>
        </p:txBody>
      </p:sp>
      <p:sp>
        <p:nvSpPr>
          <p:cNvPr id="4" name="ZoneTexte 3"/>
          <p:cNvSpPr txBox="1"/>
          <p:nvPr/>
        </p:nvSpPr>
        <p:spPr>
          <a:xfrm>
            <a:off x="2335237" y="64800"/>
            <a:ext cx="6619463" cy="400110"/>
          </a:xfrm>
          <a:prstGeom prst="rect">
            <a:avLst/>
          </a:prstGeom>
        </p:spPr>
        <p:txBody>
          <a:bodyPr vert="horz" wrap="none" lIns="91440" tIns="45720" rIns="91440" bIns="45720" rtlCol="0" anchor="ctr">
            <a:normAutofit/>
          </a:bodyPr>
          <a:lstStyle>
            <a:lvl1pPr defTabSz="457200" eaLnBrk="1" latinLnBrk="0" hangingPunct="1">
              <a:buNone/>
              <a:defRPr sz="2000" i="0">
                <a:latin typeface="Arial"/>
                <a:ea typeface="+mj-ea"/>
                <a:cs typeface="Arial"/>
              </a:defRPr>
            </a:lvl1pPr>
          </a:lstStyle>
          <a:p>
            <a:pPr algn="r"/>
            <a:r>
              <a:rPr lang="fr-FR" sz="1800" dirty="0">
                <a:solidFill>
                  <a:schemeClr val="bg1"/>
                </a:solidFill>
              </a:rPr>
              <a:t>Pourquoi ce projet ?</a:t>
            </a:r>
          </a:p>
        </p:txBody>
      </p:sp>
      <p:sp>
        <p:nvSpPr>
          <p:cNvPr id="5" name="ZoneTexte 4"/>
          <p:cNvSpPr txBox="1"/>
          <p:nvPr/>
        </p:nvSpPr>
        <p:spPr>
          <a:xfrm>
            <a:off x="2222695" y="3249637"/>
            <a:ext cx="5206041" cy="584775"/>
          </a:xfrm>
          <a:prstGeom prst="rect">
            <a:avLst/>
          </a:prstGeom>
          <a:solidFill>
            <a:srgbClr val="FFFF00"/>
          </a:solidFill>
        </p:spPr>
        <p:txBody>
          <a:bodyPr wrap="none" rtlCol="0">
            <a:spAutoFit/>
          </a:bodyPr>
          <a:lstStyle/>
          <a:p>
            <a:r>
              <a:rPr lang="fr-FR" sz="3200" dirty="0" smtClean="0"/>
              <a:t>A compléter par l’ARS/CD</a:t>
            </a:r>
            <a:endParaRPr lang="fr-FR" sz="3200" dirty="0"/>
          </a:p>
        </p:txBody>
      </p:sp>
    </p:spTree>
    <p:extLst>
      <p:ext uri="{BB962C8B-B14F-4D97-AF65-F5344CB8AC3E}">
        <p14:creationId xmlns:p14="http://schemas.microsoft.com/office/powerpoint/2010/main" val="2807214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territoire sélectionné</a:t>
            </a:r>
            <a:endParaRPr lang="fr-FR" dirty="0"/>
          </a:p>
        </p:txBody>
      </p:sp>
      <p:sp>
        <p:nvSpPr>
          <p:cNvPr id="3" name="Espace réservé du contenu 2"/>
          <p:cNvSpPr>
            <a:spLocks noGrp="1"/>
          </p:cNvSpPr>
          <p:nvPr>
            <p:ph sz="quarter" idx="13"/>
          </p:nvPr>
        </p:nvSpPr>
        <p:spPr/>
        <p:txBody>
          <a:bodyPr/>
          <a:lstStyle/>
          <a:p>
            <a:r>
              <a:rPr lang="fr-FR" dirty="0" smtClean="0"/>
              <a:t>Pourquoi ce territoire</a:t>
            </a:r>
          </a:p>
          <a:p>
            <a:r>
              <a:rPr lang="fr-FR" dirty="0" smtClean="0"/>
              <a:t>Synthèse des problématiques du territoire (cf. carte d’identité)</a:t>
            </a:r>
          </a:p>
          <a:p>
            <a:r>
              <a:rPr lang="fr-FR" dirty="0" smtClean="0"/>
              <a:t>Contexte socio-économique</a:t>
            </a:r>
          </a:p>
          <a:p>
            <a:r>
              <a:rPr lang="fr-FR" dirty="0" smtClean="0"/>
              <a:t>Offre sanitaire et médico-sociale </a:t>
            </a:r>
          </a:p>
          <a:p>
            <a:r>
              <a:rPr lang="fr-FR" dirty="0" smtClean="0"/>
              <a:t>Consommation de soins</a:t>
            </a:r>
            <a:endParaRPr lang="fr-FR" dirty="0"/>
          </a:p>
        </p:txBody>
      </p:sp>
      <p:sp>
        <p:nvSpPr>
          <p:cNvPr id="4" name="ZoneTexte 3"/>
          <p:cNvSpPr txBox="1"/>
          <p:nvPr/>
        </p:nvSpPr>
        <p:spPr>
          <a:xfrm>
            <a:off x="2335237" y="64800"/>
            <a:ext cx="6619463" cy="400110"/>
          </a:xfrm>
          <a:prstGeom prst="rect">
            <a:avLst/>
          </a:prstGeom>
        </p:spPr>
        <p:txBody>
          <a:bodyPr vert="horz" wrap="none" lIns="91440" tIns="45720" rIns="91440" bIns="45720" rtlCol="0" anchor="ctr">
            <a:normAutofit/>
          </a:bodyPr>
          <a:lstStyle>
            <a:lvl1pPr defTabSz="457200" eaLnBrk="1" latinLnBrk="0" hangingPunct="1">
              <a:buNone/>
              <a:defRPr sz="2000" i="0">
                <a:latin typeface="Arial"/>
                <a:ea typeface="+mj-ea"/>
                <a:cs typeface="Arial"/>
              </a:defRPr>
            </a:lvl1pPr>
          </a:lstStyle>
          <a:p>
            <a:pPr algn="r"/>
            <a:r>
              <a:rPr lang="fr-FR" sz="1800" dirty="0">
                <a:solidFill>
                  <a:schemeClr val="bg1"/>
                </a:solidFill>
              </a:rPr>
              <a:t>Pourquoi ce projet ?</a:t>
            </a:r>
          </a:p>
        </p:txBody>
      </p:sp>
      <p:sp>
        <p:nvSpPr>
          <p:cNvPr id="5" name="ZoneTexte 4"/>
          <p:cNvSpPr txBox="1"/>
          <p:nvPr/>
        </p:nvSpPr>
        <p:spPr>
          <a:xfrm>
            <a:off x="2222695" y="3249637"/>
            <a:ext cx="5206041" cy="584775"/>
          </a:xfrm>
          <a:prstGeom prst="rect">
            <a:avLst/>
          </a:prstGeom>
          <a:solidFill>
            <a:srgbClr val="FFFF00"/>
          </a:solidFill>
        </p:spPr>
        <p:txBody>
          <a:bodyPr wrap="none" rtlCol="0">
            <a:spAutoFit/>
          </a:bodyPr>
          <a:lstStyle/>
          <a:p>
            <a:r>
              <a:rPr lang="fr-FR" sz="3200" dirty="0" smtClean="0"/>
              <a:t>A compléter par l’ARS/CD</a:t>
            </a:r>
            <a:endParaRPr lang="fr-FR" sz="3200" dirty="0"/>
          </a:p>
        </p:txBody>
      </p:sp>
    </p:spTree>
    <p:extLst>
      <p:ext uri="{BB962C8B-B14F-4D97-AF65-F5344CB8AC3E}">
        <p14:creationId xmlns:p14="http://schemas.microsoft.com/office/powerpoint/2010/main" val="2918659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 de la démarche</a:t>
            </a:r>
            <a:endParaRPr lang="fr-FR" dirty="0"/>
          </a:p>
        </p:txBody>
      </p:sp>
      <p:sp>
        <p:nvSpPr>
          <p:cNvPr id="3" name="Espace réservé du contenu 2"/>
          <p:cNvSpPr>
            <a:spLocks noGrp="1"/>
          </p:cNvSpPr>
          <p:nvPr>
            <p:ph sz="quarter" idx="13"/>
          </p:nvPr>
        </p:nvSpPr>
        <p:spPr/>
        <p:txBody>
          <a:bodyPr/>
          <a:lstStyle/>
          <a:p>
            <a:r>
              <a:rPr lang="fr-FR" dirty="0" smtClean="0"/>
              <a:t>Préciser ce qu’attendent l’ARS et le CD de la démarche dans ce territoire :</a:t>
            </a:r>
          </a:p>
          <a:p>
            <a:pPr lvl="1"/>
            <a:r>
              <a:rPr lang="fr-FR" dirty="0" smtClean="0"/>
              <a:t>Bénéfices pour les établissements et services</a:t>
            </a:r>
          </a:p>
          <a:p>
            <a:pPr lvl="1"/>
            <a:r>
              <a:rPr lang="fr-FR" dirty="0" smtClean="0"/>
              <a:t>Bénéfices pour les usagers et leurs aidants</a:t>
            </a:r>
            <a:endParaRPr lang="fr-FR" dirty="0"/>
          </a:p>
        </p:txBody>
      </p:sp>
      <p:sp>
        <p:nvSpPr>
          <p:cNvPr id="4" name="ZoneTexte 3"/>
          <p:cNvSpPr txBox="1"/>
          <p:nvPr/>
        </p:nvSpPr>
        <p:spPr>
          <a:xfrm>
            <a:off x="2335237" y="64800"/>
            <a:ext cx="6619463" cy="400110"/>
          </a:xfrm>
          <a:prstGeom prst="rect">
            <a:avLst/>
          </a:prstGeom>
        </p:spPr>
        <p:txBody>
          <a:bodyPr vert="horz" wrap="none" lIns="91440" tIns="45720" rIns="91440" bIns="45720" rtlCol="0" anchor="ctr">
            <a:normAutofit/>
          </a:bodyPr>
          <a:lstStyle>
            <a:lvl1pPr defTabSz="457200" eaLnBrk="1" latinLnBrk="0" hangingPunct="1">
              <a:buNone/>
              <a:defRPr sz="2000" i="0">
                <a:latin typeface="Arial"/>
                <a:ea typeface="+mj-ea"/>
                <a:cs typeface="Arial"/>
              </a:defRPr>
            </a:lvl1pPr>
          </a:lstStyle>
          <a:p>
            <a:pPr algn="r"/>
            <a:r>
              <a:rPr lang="fr-FR" sz="1800" dirty="0">
                <a:solidFill>
                  <a:schemeClr val="bg1"/>
                </a:solidFill>
              </a:rPr>
              <a:t>Pourquoi ce projet ?</a:t>
            </a:r>
          </a:p>
        </p:txBody>
      </p:sp>
      <p:sp>
        <p:nvSpPr>
          <p:cNvPr id="5" name="ZoneTexte 4"/>
          <p:cNvSpPr txBox="1"/>
          <p:nvPr/>
        </p:nvSpPr>
        <p:spPr>
          <a:xfrm>
            <a:off x="2222695" y="3249637"/>
            <a:ext cx="5206041" cy="584775"/>
          </a:xfrm>
          <a:prstGeom prst="rect">
            <a:avLst/>
          </a:prstGeom>
          <a:solidFill>
            <a:srgbClr val="FFFF00"/>
          </a:solidFill>
        </p:spPr>
        <p:txBody>
          <a:bodyPr wrap="none" rtlCol="0">
            <a:spAutoFit/>
          </a:bodyPr>
          <a:lstStyle/>
          <a:p>
            <a:r>
              <a:rPr lang="fr-FR" sz="3200" dirty="0" smtClean="0"/>
              <a:t>A compléter par l’ARS/CD</a:t>
            </a:r>
            <a:endParaRPr lang="fr-FR" sz="3200" dirty="0"/>
          </a:p>
        </p:txBody>
      </p:sp>
    </p:spTree>
    <p:extLst>
      <p:ext uri="{BB962C8B-B14F-4D97-AF65-F5344CB8AC3E}">
        <p14:creationId xmlns:p14="http://schemas.microsoft.com/office/powerpoint/2010/main" val="786168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Ordre du jour</a:t>
            </a:r>
            <a:endParaRPr lang="fr-FR" dirty="0"/>
          </a:p>
        </p:txBody>
      </p:sp>
      <p:sp>
        <p:nvSpPr>
          <p:cNvPr id="4" name="Espace réservé du contenu 2"/>
          <p:cNvSpPr txBox="1">
            <a:spLocks/>
          </p:cNvSpPr>
          <p:nvPr/>
        </p:nvSpPr>
        <p:spPr>
          <a:xfrm>
            <a:off x="3227294" y="1999127"/>
            <a:ext cx="5688105" cy="4146177"/>
          </a:xfrm>
          <a:prstGeom prst="rect">
            <a:avLst/>
          </a:prstGeom>
        </p:spPr>
        <p:txBody>
          <a:bodyPr vert="horz" lIns="91440" tIns="45720" rIns="91440" bIns="45720" rtlCol="0">
            <a:noAutofit/>
          </a:bodyPr>
          <a:lstStyle>
            <a:lvl1pPr marL="177800" indent="-177800" algn="l" defTabSz="457200" rtl="0" eaLnBrk="1" latinLnBrk="0" hangingPunct="1">
              <a:spcBef>
                <a:spcPct val="20000"/>
              </a:spcBef>
              <a:buSzPct val="100000"/>
              <a:buFont typeface="Arial"/>
              <a:buChar char="•"/>
              <a:defRPr lang="fr-FR" sz="1600" b="1" i="0" kern="1200" dirty="0" smtClean="0">
                <a:solidFill>
                  <a:srgbClr val="02375E"/>
                </a:solidFill>
                <a:latin typeface="Arial"/>
                <a:ea typeface="+mn-ea"/>
                <a:cs typeface="Arial"/>
              </a:defRPr>
            </a:lvl1pPr>
            <a:lvl2pPr marL="541338" indent="-185738" algn="l" defTabSz="457200" rtl="0" eaLnBrk="1" latinLnBrk="0" hangingPunct="1">
              <a:spcBef>
                <a:spcPct val="20000"/>
              </a:spcBef>
              <a:buSzPct val="100000"/>
              <a:buFont typeface="Arial"/>
              <a:buChar char="•"/>
              <a:tabLst>
                <a:tab pos="541338" algn="l"/>
              </a:tabLst>
              <a:defRPr sz="1400" kern="1200">
                <a:solidFill>
                  <a:srgbClr val="02375E"/>
                </a:solidFill>
                <a:latin typeface="Arial"/>
                <a:ea typeface="+mn-ea"/>
                <a:cs typeface="Arial"/>
              </a:defRPr>
            </a:lvl2pPr>
            <a:lvl3pPr marL="715963" indent="-174625" algn="l" defTabSz="457200" rtl="0" eaLnBrk="1" latinLnBrk="0" hangingPunct="1">
              <a:spcBef>
                <a:spcPct val="20000"/>
              </a:spcBef>
              <a:buSzPct val="100000"/>
              <a:buFont typeface="Arial"/>
              <a:buChar char="•"/>
              <a:defRPr lang="fr-FR" sz="1400" kern="1200" dirty="0" smtClean="0">
                <a:solidFill>
                  <a:srgbClr val="02375E"/>
                </a:solidFill>
                <a:latin typeface="Arial"/>
                <a:ea typeface="+mn-ea"/>
                <a:cs typeface="Arial"/>
              </a:defRPr>
            </a:lvl3pPr>
            <a:lvl4pPr marL="896938" indent="-177800" algn="l" defTabSz="457200" rtl="0" eaLnBrk="1" latinLnBrk="0" hangingPunct="1">
              <a:spcBef>
                <a:spcPct val="20000"/>
              </a:spcBef>
              <a:buSzPct val="100000"/>
              <a:buFont typeface="Arial"/>
              <a:buChar char="•"/>
              <a:defRPr lang="fr-FR" sz="1400" kern="1200" dirty="0" smtClean="0">
                <a:solidFill>
                  <a:srgbClr val="02375E"/>
                </a:solidFill>
                <a:latin typeface="Arial"/>
                <a:ea typeface="+mn-ea"/>
                <a:cs typeface="Arial"/>
              </a:defRPr>
            </a:lvl4pPr>
            <a:lvl5pPr marL="1074738" indent="-177800" algn="l" defTabSz="457200" rtl="0" eaLnBrk="1" latinLnBrk="0" hangingPunct="1">
              <a:spcBef>
                <a:spcPct val="20000"/>
              </a:spcBef>
              <a:buSzPct val="100000"/>
              <a:buFont typeface="Arial"/>
              <a:buChar char="•"/>
              <a:defRPr lang="fr-FR" sz="1400" kern="1200" dirty="0">
                <a:solidFill>
                  <a:srgbClr val="02375E"/>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pPr>
            <a:endParaRPr lang="fr-FR" dirty="0" smtClean="0">
              <a:solidFill>
                <a:schemeClr val="accent1"/>
              </a:solidFill>
            </a:endParaRPr>
          </a:p>
          <a:p>
            <a:pPr fontAlgn="auto">
              <a:spcAft>
                <a:spcPts val="0"/>
              </a:spcAft>
            </a:pPr>
            <a:r>
              <a:rPr lang="fr-FR" dirty="0" smtClean="0">
                <a:solidFill>
                  <a:schemeClr val="accent1"/>
                </a:solidFill>
              </a:rPr>
              <a:t>Contexte régional et stratégie</a:t>
            </a:r>
          </a:p>
          <a:p>
            <a:pPr fontAlgn="auto">
              <a:spcAft>
                <a:spcPts val="0"/>
              </a:spcAft>
            </a:pPr>
            <a:r>
              <a:rPr lang="fr-FR" dirty="0" smtClean="0">
                <a:solidFill>
                  <a:schemeClr val="accent1"/>
                </a:solidFill>
              </a:rPr>
              <a:t>Objectifs</a:t>
            </a:r>
          </a:p>
          <a:p>
            <a:pPr fontAlgn="auto">
              <a:spcAft>
                <a:spcPts val="0"/>
              </a:spcAft>
            </a:pPr>
            <a:r>
              <a:rPr lang="fr-FR" dirty="0" smtClean="0">
                <a:solidFill>
                  <a:schemeClr val="accent1"/>
                </a:solidFill>
              </a:rPr>
              <a:t>Territoire</a:t>
            </a:r>
          </a:p>
          <a:p>
            <a:pPr fontAlgn="auto">
              <a:spcAft>
                <a:spcPts val="0"/>
              </a:spcAft>
            </a:pPr>
            <a:endParaRPr lang="fr-FR" dirty="0" smtClean="0">
              <a:solidFill>
                <a:schemeClr val="accent1"/>
              </a:solidFill>
            </a:endParaRPr>
          </a:p>
          <a:p>
            <a:pPr marL="0" indent="0" fontAlgn="auto">
              <a:spcAft>
                <a:spcPts val="0"/>
              </a:spcAft>
              <a:buNone/>
            </a:pPr>
            <a:endParaRPr lang="fr-FR" dirty="0">
              <a:solidFill>
                <a:schemeClr val="accent1"/>
              </a:solidFill>
            </a:endParaRPr>
          </a:p>
          <a:p>
            <a:pPr fontAlgn="auto">
              <a:spcAft>
                <a:spcPts val="0"/>
              </a:spcAft>
            </a:pPr>
            <a:r>
              <a:rPr lang="fr-FR" dirty="0" smtClean="0">
                <a:solidFill>
                  <a:schemeClr val="accent1"/>
                </a:solidFill>
              </a:rPr>
              <a:t>Gouvernance et équipe projet </a:t>
            </a:r>
          </a:p>
          <a:p>
            <a:pPr fontAlgn="auto">
              <a:spcAft>
                <a:spcPts val="0"/>
              </a:spcAft>
            </a:pPr>
            <a:r>
              <a:rPr lang="fr-FR" dirty="0" smtClean="0">
                <a:solidFill>
                  <a:schemeClr val="accent1"/>
                </a:solidFill>
              </a:rPr>
              <a:t>Calendrier</a:t>
            </a:r>
          </a:p>
          <a:p>
            <a:pPr fontAlgn="auto">
              <a:spcAft>
                <a:spcPts val="0"/>
              </a:spcAft>
            </a:pPr>
            <a:r>
              <a:rPr lang="fr-FR" dirty="0" smtClean="0">
                <a:solidFill>
                  <a:schemeClr val="accent1"/>
                </a:solidFill>
              </a:rPr>
              <a:t>5 groupes de travail</a:t>
            </a:r>
            <a:endParaRPr lang="fr-FR" dirty="0">
              <a:solidFill>
                <a:schemeClr val="accent1"/>
              </a:solidFill>
            </a:endParaRPr>
          </a:p>
        </p:txBody>
      </p:sp>
      <p:sp>
        <p:nvSpPr>
          <p:cNvPr id="5" name="Rectangle à coins arrondis 4"/>
          <p:cNvSpPr/>
          <p:nvPr/>
        </p:nvSpPr>
        <p:spPr>
          <a:xfrm>
            <a:off x="630218" y="2225934"/>
            <a:ext cx="2474259" cy="847164"/>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800" dirty="0" smtClean="0">
                <a:solidFill>
                  <a:schemeClr val="accent1"/>
                </a:solidFill>
              </a:rPr>
              <a:t>Pourquoi ce  projet ?</a:t>
            </a:r>
            <a:endParaRPr lang="fr-FR" sz="1800" dirty="0">
              <a:solidFill>
                <a:schemeClr val="accent1"/>
              </a:solidFill>
            </a:endParaRPr>
          </a:p>
        </p:txBody>
      </p:sp>
      <p:sp>
        <p:nvSpPr>
          <p:cNvPr id="7" name="Rectangle à coins arrondis 6"/>
          <p:cNvSpPr/>
          <p:nvPr/>
        </p:nvSpPr>
        <p:spPr>
          <a:xfrm>
            <a:off x="640282" y="3805337"/>
            <a:ext cx="2474259" cy="847164"/>
          </a:xfrm>
          <a:prstGeom prst="roundRect">
            <a:avLst/>
          </a:prstGeom>
          <a:solidFill>
            <a:srgbClr val="F18E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800" dirty="0" smtClean="0">
                <a:solidFill>
                  <a:schemeClr val="accent1"/>
                </a:solidFill>
              </a:rPr>
              <a:t>Comment le mettre  mis en œuvre ?</a:t>
            </a:r>
            <a:endParaRPr lang="fr-FR" sz="1200" dirty="0">
              <a:solidFill>
                <a:schemeClr val="accent1"/>
              </a:solidFill>
            </a:endParaRPr>
          </a:p>
        </p:txBody>
      </p:sp>
      <p:sp>
        <p:nvSpPr>
          <p:cNvPr id="23" name="Rectangle à coins arrondis 22"/>
          <p:cNvSpPr/>
          <p:nvPr/>
        </p:nvSpPr>
        <p:spPr>
          <a:xfrm>
            <a:off x="645458" y="1400734"/>
            <a:ext cx="3765177" cy="337277"/>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fr-FR" sz="1800" dirty="0">
                <a:solidFill>
                  <a:schemeClr val="accent1"/>
                </a:solidFill>
              </a:rPr>
              <a:t>Accueil et tour de table</a:t>
            </a:r>
          </a:p>
        </p:txBody>
      </p:sp>
      <p:sp>
        <p:nvSpPr>
          <p:cNvPr id="24" name="Rectangle à coins arrondis 23"/>
          <p:cNvSpPr/>
          <p:nvPr/>
        </p:nvSpPr>
        <p:spPr>
          <a:xfrm>
            <a:off x="720507" y="5282858"/>
            <a:ext cx="3765177" cy="337277"/>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fr-FR" sz="1800" dirty="0" smtClean="0">
                <a:solidFill>
                  <a:schemeClr val="accent1"/>
                </a:solidFill>
              </a:rPr>
              <a:t>Conclusion</a:t>
            </a:r>
            <a:endParaRPr lang="fr-FR" sz="1800" dirty="0">
              <a:solidFill>
                <a:schemeClr val="accent1"/>
              </a:solidFill>
            </a:endParaRPr>
          </a:p>
        </p:txBody>
      </p:sp>
    </p:spTree>
    <p:extLst>
      <p:ext uri="{BB962C8B-B14F-4D97-AF65-F5344CB8AC3E}">
        <p14:creationId xmlns:p14="http://schemas.microsoft.com/office/powerpoint/2010/main" val="2352835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Gouvernance du projet – au niveau territorial</a:t>
            </a:r>
            <a:endParaRPr lang="fr-FR" dirty="0"/>
          </a:p>
        </p:txBody>
      </p:sp>
      <p:sp>
        <p:nvSpPr>
          <p:cNvPr id="25" name="Rectangle à coins arrondis 24"/>
          <p:cNvSpPr/>
          <p:nvPr/>
        </p:nvSpPr>
        <p:spPr>
          <a:xfrm>
            <a:off x="363079" y="3361758"/>
            <a:ext cx="2286000" cy="551339"/>
          </a:xfrm>
          <a:prstGeom prst="roundRect">
            <a:avLst/>
          </a:prstGeom>
          <a:noFill/>
          <a:ln w="28575">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800" dirty="0" smtClean="0">
                <a:solidFill>
                  <a:schemeClr val="tx1"/>
                </a:solidFill>
              </a:rPr>
              <a:t>Equipe projet ARS</a:t>
            </a:r>
            <a:endParaRPr lang="fr-FR" sz="1800" dirty="0">
              <a:solidFill>
                <a:schemeClr val="tx1"/>
              </a:solidFill>
            </a:endParaRPr>
          </a:p>
        </p:txBody>
      </p:sp>
      <p:sp>
        <p:nvSpPr>
          <p:cNvPr id="26" name="Rectangle 25"/>
          <p:cNvSpPr/>
          <p:nvPr/>
        </p:nvSpPr>
        <p:spPr>
          <a:xfrm>
            <a:off x="2775628" y="3321417"/>
            <a:ext cx="6139773" cy="1323439"/>
          </a:xfrm>
          <a:prstGeom prst="rect">
            <a:avLst/>
          </a:prstGeom>
        </p:spPr>
        <p:txBody>
          <a:bodyPr wrap="square">
            <a:spAutoFit/>
          </a:bodyPr>
          <a:lstStyle/>
          <a:p>
            <a:r>
              <a:rPr lang="fr-FR" sz="1600" dirty="0" smtClean="0">
                <a:solidFill>
                  <a:schemeClr val="accent2"/>
                </a:solidFill>
                <a:latin typeface="+mn-lt"/>
              </a:rPr>
              <a:t>Intra-ARS : siège et DT, référent MS, et autres compétences selon les besoins par ex. statisticiens </a:t>
            </a:r>
          </a:p>
          <a:p>
            <a:r>
              <a:rPr lang="fr-FR" sz="1600" dirty="0" smtClean="0">
                <a:solidFill>
                  <a:schemeClr val="accent6"/>
                </a:solidFill>
                <a:latin typeface="+mn-lt"/>
              </a:rPr>
              <a:t>Réunions autant que de besoin</a:t>
            </a:r>
          </a:p>
          <a:p>
            <a:pPr marL="171450" indent="-171450">
              <a:buFont typeface="Arial" panose="020B0604020202020204" pitchFamily="34" charset="0"/>
              <a:buChar char="•"/>
            </a:pPr>
            <a:r>
              <a:rPr lang="fr-FR" sz="1600" dirty="0" smtClean="0">
                <a:latin typeface="+mn-lt"/>
              </a:rPr>
              <a:t>Assurer la coordination des actions de l’ARS</a:t>
            </a:r>
          </a:p>
          <a:p>
            <a:pPr marL="171450" indent="-171450">
              <a:buFont typeface="Arial" panose="020B0604020202020204" pitchFamily="34" charset="0"/>
              <a:buChar char="•"/>
            </a:pPr>
            <a:r>
              <a:rPr lang="fr-FR" sz="1600" dirty="0" smtClean="0">
                <a:latin typeface="+mn-lt"/>
              </a:rPr>
              <a:t>Apporter les expertises nécessaires aux besoins du projet</a:t>
            </a:r>
          </a:p>
        </p:txBody>
      </p:sp>
      <p:sp>
        <p:nvSpPr>
          <p:cNvPr id="28" name="Rectangle à coins arrondis 27"/>
          <p:cNvSpPr/>
          <p:nvPr/>
        </p:nvSpPr>
        <p:spPr>
          <a:xfrm>
            <a:off x="363079" y="1308834"/>
            <a:ext cx="2286000" cy="941295"/>
          </a:xfrm>
          <a:prstGeom prst="roundRect">
            <a:avLst/>
          </a:prstGeom>
          <a:noFill/>
          <a:ln w="28575">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800" dirty="0">
                <a:solidFill>
                  <a:schemeClr val="tx1"/>
                </a:solidFill>
              </a:rPr>
              <a:t>Comité de pilotage territorial</a:t>
            </a:r>
          </a:p>
        </p:txBody>
      </p:sp>
      <p:sp>
        <p:nvSpPr>
          <p:cNvPr id="29" name="Rectangle 28"/>
          <p:cNvSpPr/>
          <p:nvPr/>
        </p:nvSpPr>
        <p:spPr>
          <a:xfrm>
            <a:off x="2775628" y="1255046"/>
            <a:ext cx="6139773" cy="1323439"/>
          </a:xfrm>
          <a:prstGeom prst="rect">
            <a:avLst/>
          </a:prstGeom>
        </p:spPr>
        <p:txBody>
          <a:bodyPr wrap="square">
            <a:spAutoFit/>
          </a:bodyPr>
          <a:lstStyle/>
          <a:p>
            <a:r>
              <a:rPr lang="fr-FR" sz="1600" dirty="0" smtClean="0">
                <a:solidFill>
                  <a:schemeClr val="accent2"/>
                </a:solidFill>
                <a:latin typeface="+mn-lt"/>
              </a:rPr>
              <a:t>DG ARS, Equipe projet, URPS, Association patients/familles, MDPH, Acteurs sociaux (bailleurs…)</a:t>
            </a:r>
            <a:endParaRPr lang="fr-FR" sz="1600" dirty="0">
              <a:solidFill>
                <a:schemeClr val="accent2"/>
              </a:solidFill>
              <a:latin typeface="+mn-lt"/>
            </a:endParaRPr>
          </a:p>
          <a:p>
            <a:r>
              <a:rPr lang="fr-FR" sz="1600" dirty="0">
                <a:solidFill>
                  <a:schemeClr val="accent6"/>
                </a:solidFill>
                <a:latin typeface="+mn-lt"/>
              </a:rPr>
              <a:t>5</a:t>
            </a:r>
            <a:r>
              <a:rPr lang="fr-FR" sz="1600" dirty="0" smtClean="0">
                <a:solidFill>
                  <a:schemeClr val="accent6"/>
                </a:solidFill>
                <a:latin typeface="+mn-lt"/>
              </a:rPr>
              <a:t> réunions sur l’ensemble du projet</a:t>
            </a:r>
          </a:p>
          <a:p>
            <a:pPr marL="171450" indent="-171450">
              <a:buFont typeface="Arial" panose="020B0604020202020204" pitchFamily="34" charset="0"/>
              <a:buChar char="•"/>
            </a:pPr>
            <a:r>
              <a:rPr lang="fr-FR" sz="1600" dirty="0">
                <a:latin typeface="+mn-lt"/>
              </a:rPr>
              <a:t>Définir la </a:t>
            </a:r>
            <a:r>
              <a:rPr lang="fr-FR" sz="1600" dirty="0" smtClean="0">
                <a:latin typeface="+mn-lt"/>
              </a:rPr>
              <a:t>stratégie</a:t>
            </a:r>
          </a:p>
          <a:p>
            <a:pPr marL="171450" indent="-171450">
              <a:buFont typeface="Arial" panose="020B0604020202020204" pitchFamily="34" charset="0"/>
              <a:buChar char="•"/>
            </a:pPr>
            <a:r>
              <a:rPr lang="fr-FR" sz="1600" dirty="0" smtClean="0">
                <a:latin typeface="+mn-lt"/>
              </a:rPr>
              <a:t>Valider les productions à l’issue de chaque phase</a:t>
            </a:r>
            <a:endParaRPr lang="fr-FR" sz="1600" dirty="0">
              <a:latin typeface="+mn-lt"/>
            </a:endParaRPr>
          </a:p>
        </p:txBody>
      </p:sp>
      <p:sp>
        <p:nvSpPr>
          <p:cNvPr id="8" name="Rectangle à coins arrondis 7"/>
          <p:cNvSpPr/>
          <p:nvPr/>
        </p:nvSpPr>
        <p:spPr>
          <a:xfrm>
            <a:off x="363079" y="6360458"/>
            <a:ext cx="2286000" cy="376518"/>
          </a:xfrm>
          <a:prstGeom prst="roundRect">
            <a:avLst/>
          </a:prstGeom>
          <a:noFill/>
          <a:ln w="28575">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800" dirty="0" smtClean="0">
                <a:solidFill>
                  <a:schemeClr val="tx1"/>
                </a:solidFill>
              </a:rPr>
              <a:t>Groupes de travail</a:t>
            </a:r>
            <a:endParaRPr lang="fr-FR" sz="1800" dirty="0">
              <a:solidFill>
                <a:schemeClr val="tx1"/>
              </a:solidFill>
            </a:endParaRPr>
          </a:p>
        </p:txBody>
      </p:sp>
      <p:sp>
        <p:nvSpPr>
          <p:cNvPr id="9" name="Rectangle à coins arrondis 8"/>
          <p:cNvSpPr/>
          <p:nvPr/>
        </p:nvSpPr>
        <p:spPr>
          <a:xfrm>
            <a:off x="363079" y="2595165"/>
            <a:ext cx="2286000" cy="475352"/>
          </a:xfrm>
          <a:prstGeom prst="roundRect">
            <a:avLst/>
          </a:prstGeom>
          <a:noFill/>
          <a:ln w="28575">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800" dirty="0" smtClean="0">
                <a:solidFill>
                  <a:schemeClr val="tx1"/>
                </a:solidFill>
              </a:rPr>
              <a:t>Chef de projet ARS</a:t>
            </a:r>
            <a:endParaRPr lang="fr-FR" sz="1800" dirty="0">
              <a:solidFill>
                <a:schemeClr val="tx1"/>
              </a:solidFill>
            </a:endParaRPr>
          </a:p>
        </p:txBody>
      </p:sp>
      <p:sp>
        <p:nvSpPr>
          <p:cNvPr id="10" name="Rectangle 9"/>
          <p:cNvSpPr/>
          <p:nvPr/>
        </p:nvSpPr>
        <p:spPr>
          <a:xfrm>
            <a:off x="2775628" y="2552344"/>
            <a:ext cx="6139773" cy="830997"/>
          </a:xfrm>
          <a:prstGeom prst="rect">
            <a:avLst/>
          </a:prstGeom>
        </p:spPr>
        <p:txBody>
          <a:bodyPr wrap="square">
            <a:spAutoFit/>
          </a:bodyPr>
          <a:lstStyle/>
          <a:p>
            <a:pPr marL="171450" indent="-171450">
              <a:buFont typeface="Arial" panose="020B0604020202020204" pitchFamily="34" charset="0"/>
              <a:buChar char="•"/>
            </a:pPr>
            <a:r>
              <a:rPr lang="fr-FR" sz="1600" dirty="0" smtClean="0">
                <a:latin typeface="+mn-lt"/>
              </a:rPr>
              <a:t>Chef d’orchestre du projet</a:t>
            </a:r>
          </a:p>
          <a:p>
            <a:pPr marL="171450" indent="-171450">
              <a:buFont typeface="Arial" panose="020B0604020202020204" pitchFamily="34" charset="0"/>
              <a:buChar char="•"/>
            </a:pPr>
            <a:r>
              <a:rPr lang="fr-FR" sz="1600" dirty="0" smtClean="0">
                <a:latin typeface="+mn-lt"/>
              </a:rPr>
              <a:t>Responsabilité opérationnelle de la mise en œuvre</a:t>
            </a:r>
          </a:p>
          <a:p>
            <a:pPr marL="171450" indent="-171450">
              <a:buFont typeface="Arial" panose="020B0604020202020204" pitchFamily="34" charset="0"/>
              <a:buChar char="•"/>
            </a:pPr>
            <a:r>
              <a:rPr lang="fr-FR" sz="1600" dirty="0" smtClean="0">
                <a:latin typeface="+mn-lt"/>
              </a:rPr>
              <a:t>Représentation</a:t>
            </a:r>
            <a:endParaRPr lang="fr-FR" sz="1600" dirty="0">
              <a:latin typeface="+mn-lt"/>
            </a:endParaRPr>
          </a:p>
        </p:txBody>
      </p:sp>
      <p:sp>
        <p:nvSpPr>
          <p:cNvPr id="11" name="Rectangle 10"/>
          <p:cNvSpPr/>
          <p:nvPr/>
        </p:nvSpPr>
        <p:spPr>
          <a:xfrm>
            <a:off x="2775628" y="6474822"/>
            <a:ext cx="4754725" cy="338554"/>
          </a:xfrm>
          <a:prstGeom prst="rect">
            <a:avLst/>
          </a:prstGeom>
        </p:spPr>
        <p:txBody>
          <a:bodyPr wrap="square">
            <a:spAutoFit/>
          </a:bodyPr>
          <a:lstStyle/>
          <a:p>
            <a:r>
              <a:rPr lang="fr-FR" sz="1600" i="1" dirty="0" smtClean="0">
                <a:solidFill>
                  <a:schemeClr val="accent2"/>
                </a:solidFill>
                <a:latin typeface="+mn-lt"/>
              </a:rPr>
              <a:t>Définis en phase de mise en œuvre</a:t>
            </a:r>
          </a:p>
        </p:txBody>
      </p:sp>
      <p:sp>
        <p:nvSpPr>
          <p:cNvPr id="12" name="Rectangle à coins arrondis 11"/>
          <p:cNvSpPr/>
          <p:nvPr/>
        </p:nvSpPr>
        <p:spPr>
          <a:xfrm>
            <a:off x="363079" y="4649019"/>
            <a:ext cx="2286000" cy="551339"/>
          </a:xfrm>
          <a:prstGeom prst="roundRect">
            <a:avLst/>
          </a:prstGeom>
          <a:noFill/>
          <a:ln w="28575">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800" dirty="0" smtClean="0">
                <a:solidFill>
                  <a:schemeClr val="tx1"/>
                </a:solidFill>
              </a:rPr>
              <a:t>Groupe projet/ groupe projet élargi</a:t>
            </a:r>
            <a:endParaRPr lang="fr-FR" sz="1800" dirty="0">
              <a:solidFill>
                <a:schemeClr val="tx1"/>
              </a:solidFill>
            </a:endParaRPr>
          </a:p>
        </p:txBody>
      </p:sp>
      <p:sp>
        <p:nvSpPr>
          <p:cNvPr id="13" name="Rectangle 12"/>
          <p:cNvSpPr/>
          <p:nvPr/>
        </p:nvSpPr>
        <p:spPr>
          <a:xfrm>
            <a:off x="2775628" y="4595231"/>
            <a:ext cx="6139773" cy="1569660"/>
          </a:xfrm>
          <a:prstGeom prst="rect">
            <a:avLst/>
          </a:prstGeom>
        </p:spPr>
        <p:txBody>
          <a:bodyPr wrap="square">
            <a:spAutoFit/>
          </a:bodyPr>
          <a:lstStyle/>
          <a:p>
            <a:r>
              <a:rPr lang="fr-FR" sz="1600" dirty="0" smtClean="0">
                <a:solidFill>
                  <a:schemeClr val="accent2"/>
                </a:solidFill>
                <a:latin typeface="+mn-lt"/>
              </a:rPr>
              <a:t>Equipe projet ARS, CD, MDPH + acteurs de terrain selon les besoins</a:t>
            </a:r>
            <a:endParaRPr lang="fr-FR" sz="1600" b="0" i="1" dirty="0" smtClean="0">
              <a:solidFill>
                <a:schemeClr val="accent2"/>
              </a:solidFill>
              <a:latin typeface="+mn-lt"/>
            </a:endParaRPr>
          </a:p>
          <a:p>
            <a:r>
              <a:rPr lang="fr-FR" sz="1600" dirty="0" smtClean="0">
                <a:solidFill>
                  <a:schemeClr val="accent6"/>
                </a:solidFill>
                <a:latin typeface="+mn-lt"/>
              </a:rPr>
              <a:t>Réunions autant que de besoin</a:t>
            </a:r>
          </a:p>
          <a:p>
            <a:pPr marL="171450" indent="-171450">
              <a:buFont typeface="Arial" panose="020B0604020202020204" pitchFamily="34" charset="0"/>
              <a:buChar char="•"/>
            </a:pPr>
            <a:r>
              <a:rPr lang="fr-FR" sz="1600" dirty="0" smtClean="0">
                <a:latin typeface="+mn-lt"/>
              </a:rPr>
              <a:t>Réaliser les travaux de diagnostic et définir la FDR</a:t>
            </a:r>
          </a:p>
          <a:p>
            <a:pPr marL="171450" indent="-171450">
              <a:buFont typeface="Arial" panose="020B0604020202020204" pitchFamily="34" charset="0"/>
              <a:buChar char="•"/>
            </a:pPr>
            <a:r>
              <a:rPr lang="fr-FR" sz="1600" dirty="0" smtClean="0">
                <a:latin typeface="+mn-lt"/>
              </a:rPr>
              <a:t>Suivre la mise en œuvre de la démarche</a:t>
            </a:r>
          </a:p>
          <a:p>
            <a:pPr marL="171450" indent="-171450">
              <a:buFont typeface="Arial" panose="020B0604020202020204" pitchFamily="34" charset="0"/>
              <a:buChar char="•"/>
            </a:pPr>
            <a:r>
              <a:rPr lang="fr-FR" sz="1600" dirty="0">
                <a:latin typeface="+mn-lt"/>
              </a:rPr>
              <a:t>Veiller au respect des orientations décidées par le </a:t>
            </a:r>
            <a:r>
              <a:rPr lang="fr-FR" sz="1600" dirty="0" err="1">
                <a:latin typeface="+mn-lt"/>
              </a:rPr>
              <a:t>copil</a:t>
            </a:r>
            <a:endParaRPr lang="fr-FR" sz="1600" dirty="0">
              <a:latin typeface="+mn-lt"/>
            </a:endParaRPr>
          </a:p>
          <a:p>
            <a:pPr marL="171450" indent="-171450">
              <a:buFont typeface="Arial" panose="020B0604020202020204" pitchFamily="34" charset="0"/>
              <a:buChar char="•"/>
            </a:pPr>
            <a:r>
              <a:rPr lang="fr-FR" sz="1600" dirty="0">
                <a:latin typeface="+mn-lt"/>
              </a:rPr>
              <a:t>Veiller à la cohérence du </a:t>
            </a:r>
            <a:r>
              <a:rPr lang="fr-FR" sz="1600" dirty="0" smtClean="0">
                <a:latin typeface="+mn-lt"/>
              </a:rPr>
              <a:t>projet</a:t>
            </a:r>
            <a:endParaRPr lang="fr-FR" sz="1600" dirty="0">
              <a:latin typeface="+mn-lt"/>
            </a:endParaRPr>
          </a:p>
        </p:txBody>
      </p:sp>
      <p:sp>
        <p:nvSpPr>
          <p:cNvPr id="14" name="ZoneTexte 13"/>
          <p:cNvSpPr txBox="1"/>
          <p:nvPr/>
        </p:nvSpPr>
        <p:spPr>
          <a:xfrm>
            <a:off x="2222695" y="3249637"/>
            <a:ext cx="5206041" cy="584775"/>
          </a:xfrm>
          <a:prstGeom prst="rect">
            <a:avLst/>
          </a:prstGeom>
          <a:solidFill>
            <a:srgbClr val="FFFF00"/>
          </a:solidFill>
        </p:spPr>
        <p:txBody>
          <a:bodyPr wrap="none" rtlCol="0">
            <a:spAutoFit/>
          </a:bodyPr>
          <a:lstStyle/>
          <a:p>
            <a:r>
              <a:rPr lang="fr-FR" sz="3200" dirty="0" smtClean="0"/>
              <a:t>A compléter par l’ARS/CD</a:t>
            </a:r>
            <a:endParaRPr lang="fr-FR" sz="3200" dirty="0"/>
          </a:p>
        </p:txBody>
      </p:sp>
    </p:spTree>
    <p:extLst>
      <p:ext uri="{BB962C8B-B14F-4D97-AF65-F5344CB8AC3E}">
        <p14:creationId xmlns:p14="http://schemas.microsoft.com/office/powerpoint/2010/main" val="214115785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19&quot;&gt;&lt;version val=&quot;17885&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eweekdayFirstOfWeek val=&quot;2&quot;/&gt;&lt;m_mruColor&gt;&lt;m_vecMRU length=&quot;0&quot;/&gt;&lt;/m_mruColor&gt;&lt;m_eweekdayFirstOfWorkweek val=&quot;2&quot;/&gt;&lt;m_eweekdayFirstOfWeekend val=&quot;7&quot;/&gt;&lt;m_mapectfillschemeMRU&gt;&lt;key val=&quot;4&quot;/&gt;&lt;elem&gt;&lt;m_nPartnerID val=&quot;536&quot;/&gt;&lt;m_nIndex val=&quot;1&quot;/&gt;&lt;/elem&gt;&lt;/m_mapectfillschemeMRU&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 &lt;/m_chGroupingSymbol&gt;&lt;/m_precDefault&gt;&lt;/CDefaultPrec&gt;&lt;/root&gt;"/>
  <p:tag name="THINKCELLUNDODONOTDELETE" val="1576"/>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ANAP Présentation">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ANAP">
  <a:themeElements>
    <a:clrScheme name="Personnalisé ANAP">
      <a:dk1>
        <a:sysClr val="windowText" lastClr="000000"/>
      </a:dk1>
      <a:lt1>
        <a:sysClr val="window" lastClr="FFFFFF"/>
      </a:lt1>
      <a:dk2>
        <a:srgbClr val="1F497D"/>
      </a:dk2>
      <a:lt2>
        <a:srgbClr val="EEECE1"/>
      </a:lt2>
      <a:accent1>
        <a:srgbClr val="00354C"/>
      </a:accent1>
      <a:accent2>
        <a:srgbClr val="36616C"/>
      </a:accent2>
      <a:accent3>
        <a:srgbClr val="C1AF87"/>
      </a:accent3>
      <a:accent4>
        <a:srgbClr val="E0D6C2"/>
      </a:accent4>
      <a:accent5>
        <a:srgbClr val="EE8028"/>
      </a:accent5>
      <a:accent6>
        <a:srgbClr val="AD173D"/>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ème ANAP" id="{2CA627C3-6540-4560-8831-DE9AEB7DD84D}" vid="{31D77F5E-65BA-4FDC-999D-392F090E0D76}"/>
    </a:ext>
  </a:ext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ANAP Présentation</Template>
  <TotalTime>1270</TotalTime>
  <Words>1829</Words>
  <Application>Microsoft Office PowerPoint</Application>
  <PresentationFormat>Affichage à l'écran (4:3)</PresentationFormat>
  <Paragraphs>435</Paragraphs>
  <Slides>34</Slides>
  <Notes>16</Notes>
  <HiddenSlides>0</HiddenSlides>
  <MMClips>0</MMClips>
  <ScaleCrop>false</ScaleCrop>
  <HeadingPairs>
    <vt:vector size="8" baseType="variant">
      <vt:variant>
        <vt:lpstr>Polices utilisées</vt:lpstr>
      </vt:variant>
      <vt:variant>
        <vt:i4>4</vt:i4>
      </vt:variant>
      <vt:variant>
        <vt:lpstr>Thème</vt:lpstr>
      </vt:variant>
      <vt:variant>
        <vt:i4>2</vt:i4>
      </vt:variant>
      <vt:variant>
        <vt:lpstr>Serveurs OLE incorporés</vt:lpstr>
      </vt:variant>
      <vt:variant>
        <vt:i4>1</vt:i4>
      </vt:variant>
      <vt:variant>
        <vt:lpstr>Titres des diapositives</vt:lpstr>
      </vt:variant>
      <vt:variant>
        <vt:i4>34</vt:i4>
      </vt:variant>
    </vt:vector>
  </HeadingPairs>
  <TitlesOfParts>
    <vt:vector size="41" baseType="lpstr">
      <vt:lpstr>Arial</vt:lpstr>
      <vt:lpstr>Calibri</vt:lpstr>
      <vt:lpstr>Times New Roman</vt:lpstr>
      <vt:lpstr>Wingdings</vt:lpstr>
      <vt:lpstr>ANAP Présentation</vt:lpstr>
      <vt:lpstr>Thème ANAP</vt:lpstr>
      <vt:lpstr>Diapositive think-cell</vt:lpstr>
      <vt:lpstr>Présentation PowerPoint</vt:lpstr>
      <vt:lpstr>Ordre du jour</vt:lpstr>
      <vt:lpstr>Ordre du jour</vt:lpstr>
      <vt:lpstr>Ordre du jour</vt:lpstr>
      <vt:lpstr>Contexte régional</vt:lpstr>
      <vt:lpstr>Le territoire sélectionné</vt:lpstr>
      <vt:lpstr>Objectifs de la démarche</vt:lpstr>
      <vt:lpstr>Ordre du jour</vt:lpstr>
      <vt:lpstr>Gouvernance du projet – au niveau territorial</vt:lpstr>
      <vt:lpstr>Présentation de l’équipe projet</vt:lpstr>
      <vt:lpstr>Mettre en œuvre un projet de parcours en Psychiatrie et Santé Mentale</vt:lpstr>
      <vt:lpstr>Calendrier (1/3)</vt:lpstr>
      <vt:lpstr>Calendrier (2/3)</vt:lpstr>
      <vt:lpstr>Calendrier (3/3)</vt:lpstr>
      <vt:lpstr>Le diagnostic territorial partagé La rosace : 5 portes d’entrée pour 5 groupes de travail</vt:lpstr>
      <vt:lpstr>Le DTPSM : Un parcours en trois temps</vt:lpstr>
      <vt:lpstr>1. Accès au diagnostic et aux soins psychiatriques</vt:lpstr>
      <vt:lpstr>Accès au diagnostic et aux soins précoces</vt:lpstr>
      <vt:lpstr>Accès au diagnostic et aux soins précoces</vt:lpstr>
      <vt:lpstr>2. Les situations inadéquates</vt:lpstr>
      <vt:lpstr>Situations inadéquates </vt:lpstr>
      <vt:lpstr>Situations inadéquates </vt:lpstr>
      <vt:lpstr>3. L’accès aux accompagnements sociaux et médico-sociaux</vt:lpstr>
      <vt:lpstr>Accès aux accompagnements sociaux et  médico-sociaux</vt:lpstr>
      <vt:lpstr>Accès aux accompagnements sociaux et  médico-sociaux</vt:lpstr>
      <vt:lpstr>4. L’accès aux soins somatiques</vt:lpstr>
      <vt:lpstr>Accès aux soins somatiques</vt:lpstr>
      <vt:lpstr>Accès aux soins somatiques</vt:lpstr>
      <vt:lpstr>5. La prévention et la gestion des situations de crise</vt:lpstr>
      <vt:lpstr>Prévention et gestion des situations de crise</vt:lpstr>
      <vt:lpstr>Prévention et gestion des situations de crise</vt:lpstr>
      <vt:lpstr>RESSOURCES  NECESSAIRES AU PROJET</vt:lpstr>
      <vt:lpstr>Inscription aux groupes de travail</vt:lpstr>
      <vt:lpstr>Ordre du jour</vt:lpstr>
    </vt:vector>
  </TitlesOfParts>
  <Company>GMSIH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ANAP</dc:creator>
  <cp:lastModifiedBy>Corinne Martinez</cp:lastModifiedBy>
  <cp:revision>67</cp:revision>
  <cp:lastPrinted>2009-11-16T21:05:47Z</cp:lastPrinted>
  <dcterms:created xsi:type="dcterms:W3CDTF">2011-01-25T15:39:26Z</dcterms:created>
  <dcterms:modified xsi:type="dcterms:W3CDTF">2016-07-29T14:08:34Z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le">
    <vt:lpwstr>Diapositive 1</vt:lpwstr>
  </property>
  <property fmtid="{D5CDD505-2E9C-101B-9397-08002B2CF9AE}" pid="3" name="Final">
    <vt:bool>true</vt:bool>
  </property>
  <property fmtid="{D5CDD505-2E9C-101B-9397-08002B2CF9AE}" pid="4" name="Event">
    <vt:lpwstr/>
  </property>
  <property fmtid="{D5CDD505-2E9C-101B-9397-08002B2CF9AE}" pid="5" name="Delivery Date">
    <vt:lpwstr/>
  </property>
  <property fmtid="{D5CDD505-2E9C-101B-9397-08002B2CF9AE}" pid="6" name="docid">
    <vt:lpwstr/>
  </property>
</Properties>
</file>