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683" r:id="rId2"/>
  </p:sldIdLst>
  <p:sldSz cx="9144000" cy="5143500" type="screen16x9"/>
  <p:notesSz cx="6799263" cy="99298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Open Sans" panose="020B0606030504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Open Sans" panose="020B0606030504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Open Sans" panose="020B0606030504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Open Sans" panose="020B0606030504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Open Sans" panose="020B0606030504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Open Sans" panose="020B0606030504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Open Sans" panose="020B0606030504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Open Sans" panose="020B0606030504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Open Sans" panose="020B0606030504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[SAP] Stagiaire Direction des Patients, Usagers et Associations (DPUA) dru Siège AP-HP" initials="[SDdPUeA(dSA" lastIdx="1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E6A"/>
    <a:srgbClr val="016BB6"/>
    <a:srgbClr val="00A2E0"/>
    <a:srgbClr val="153D8A"/>
    <a:srgbClr val="E3FFD3"/>
    <a:srgbClr val="CCFF99"/>
    <a:srgbClr val="FF0000"/>
    <a:srgbClr val="E8F4FB"/>
    <a:srgbClr val="FEEDD6"/>
    <a:srgbClr val="DEF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5915" autoAdjust="0"/>
  </p:normalViewPr>
  <p:slideViewPr>
    <p:cSldViewPr snapToGrid="0">
      <p:cViewPr varScale="1">
        <p:scale>
          <a:sx n="149" d="100"/>
          <a:sy n="149" d="100"/>
        </p:scale>
        <p:origin x="486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253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2" d="100"/>
        <a:sy n="7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88236" tIns="44118" rIns="88236" bIns="44118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 dirty="0">
              <a:cs typeface="Open Sans" panose="020B0606030504020204" pitchFamily="34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2863" y="0"/>
            <a:ext cx="2944812" cy="495300"/>
          </a:xfrm>
          <a:prstGeom prst="rect">
            <a:avLst/>
          </a:prstGeom>
        </p:spPr>
        <p:txBody>
          <a:bodyPr vert="horz" lIns="88236" tIns="44118" rIns="88236" bIns="44118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2883A21A-7FAD-4448-A99E-BD884AD90F84}" type="datetimeFigureOut">
              <a:rPr lang="fr-FR">
                <a:cs typeface="Open Sans" panose="020B0606030504020204" pitchFamily="34" charset="0"/>
              </a:rPr>
              <a:pPr>
                <a:defRPr/>
              </a:pPr>
              <a:t>27/06/2025</a:t>
            </a:fld>
            <a:endParaRPr lang="fr-FR" dirty="0">
              <a:cs typeface="Open Sans" panose="020B0606030504020204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5300"/>
          </a:xfrm>
          <a:prstGeom prst="rect">
            <a:avLst/>
          </a:prstGeom>
        </p:spPr>
        <p:txBody>
          <a:bodyPr vert="horz" lIns="88236" tIns="44118" rIns="88236" bIns="44118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 dirty="0">
              <a:cs typeface="Open Sans" panose="020B0606030504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2863" y="9432925"/>
            <a:ext cx="2944812" cy="495300"/>
          </a:xfrm>
          <a:prstGeom prst="rect">
            <a:avLst/>
          </a:prstGeom>
        </p:spPr>
        <p:txBody>
          <a:bodyPr vert="horz" wrap="square" lIns="88236" tIns="44118" rIns="88236" bIns="441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62133B2-E543-469B-AE0A-136D03E2AFF8}" type="slidenum">
              <a:rPr lang="fr-FR" altLang="fr-FR">
                <a:cs typeface="Open Sans" panose="020B0606030504020204" pitchFamily="34" charset="0"/>
              </a:rPr>
              <a:pPr>
                <a:defRPr/>
              </a:pPr>
              <a:t>‹N°›</a:t>
            </a:fld>
            <a:endParaRPr lang="fr-FR" altLang="fr-FR" dirty="0"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21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Open Sans" panose="020B0606030504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Open Sans" panose="020B0606030504020204" pitchFamily="34" charset="0"/>
              </a:defRPr>
            </a:lvl1pPr>
          </a:lstStyle>
          <a:p>
            <a:fld id="{3A465763-F929-4F73-9F48-E1134A0834DB}" type="datetimeFigureOut">
              <a:rPr lang="fr-FR" smtClean="0"/>
              <a:pPr/>
              <a:t>27/06/2025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Open Sans" panose="020B0606030504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Open Sans" panose="020B0606030504020204" pitchFamily="34" charset="0"/>
              </a:defRPr>
            </a:lvl1pPr>
          </a:lstStyle>
          <a:p>
            <a:fld id="{F4CE8B99-15AD-418D-A10A-2529E78FFF47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2498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56">
            <a:extLst>
              <a:ext uri="{FF2B5EF4-FFF2-40B4-BE49-F238E27FC236}">
                <a16:creationId xmlns:a16="http://schemas.microsoft.com/office/drawing/2014/main" id="{E6075A1A-2EC7-036E-7E0B-3C445F58E62D}"/>
              </a:ext>
            </a:extLst>
          </p:cNvPr>
          <p:cNvCxnSpPr>
            <a:cxnSpLocks/>
          </p:cNvCxnSpPr>
          <p:nvPr userDrawn="1"/>
        </p:nvCxnSpPr>
        <p:spPr>
          <a:xfrm>
            <a:off x="282653" y="587298"/>
            <a:ext cx="0" cy="4556201"/>
          </a:xfrm>
          <a:prstGeom prst="line">
            <a:avLst/>
          </a:prstGeom>
          <a:ln w="6350">
            <a:solidFill>
              <a:srgbClr val="016B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eform: Shape 3">
            <a:extLst>
              <a:ext uri="{FF2B5EF4-FFF2-40B4-BE49-F238E27FC236}">
                <a16:creationId xmlns:a16="http://schemas.microsoft.com/office/drawing/2014/main" id="{F3A4B48E-CB36-ED3A-CB46-1E04779160B1}"/>
              </a:ext>
            </a:extLst>
          </p:cNvPr>
          <p:cNvSpPr>
            <a:spLocks noChangeAspect="1"/>
          </p:cNvSpPr>
          <p:nvPr userDrawn="1"/>
        </p:nvSpPr>
        <p:spPr>
          <a:xfrm>
            <a:off x="136856" y="206126"/>
            <a:ext cx="288000" cy="307749"/>
          </a:xfrm>
          <a:custGeom>
            <a:avLst/>
            <a:gdLst>
              <a:gd name="connsiteX0" fmla="*/ 93631 w 182526"/>
              <a:gd name="connsiteY0" fmla="*/ 33436 h 195042"/>
              <a:gd name="connsiteX1" fmla="*/ 126328 w 182526"/>
              <a:gd name="connsiteY1" fmla="*/ 22181 h 195042"/>
              <a:gd name="connsiteX2" fmla="*/ 172908 w 182526"/>
              <a:gd name="connsiteY2" fmla="*/ 47812 h 195042"/>
              <a:gd name="connsiteX3" fmla="*/ 180466 w 182526"/>
              <a:gd name="connsiteY3" fmla="*/ 98335 h 195042"/>
              <a:gd name="connsiteX4" fmla="*/ 147934 w 182526"/>
              <a:gd name="connsiteY4" fmla="*/ 148283 h 195042"/>
              <a:gd name="connsiteX5" fmla="*/ 115402 w 182526"/>
              <a:gd name="connsiteY5" fmla="*/ 172600 h 195042"/>
              <a:gd name="connsiteX6" fmla="*/ 91824 w 182526"/>
              <a:gd name="connsiteY6" fmla="*/ 195027 h 195042"/>
              <a:gd name="connsiteX7" fmla="*/ 89688 w 182526"/>
              <a:gd name="connsiteY7" fmla="*/ 193302 h 195042"/>
              <a:gd name="connsiteX8" fmla="*/ 69232 w 182526"/>
              <a:gd name="connsiteY8" fmla="*/ 174489 h 195042"/>
              <a:gd name="connsiteX9" fmla="*/ 36208 w 182526"/>
              <a:gd name="connsiteY9" fmla="*/ 150912 h 195042"/>
              <a:gd name="connsiteX10" fmla="*/ 6140 w 182526"/>
              <a:gd name="connsiteY10" fmla="*/ 112629 h 195042"/>
              <a:gd name="connsiteX11" fmla="*/ 61 w 182526"/>
              <a:gd name="connsiteY11" fmla="*/ 81905 h 195042"/>
              <a:gd name="connsiteX12" fmla="*/ 29964 w 182526"/>
              <a:gd name="connsiteY12" fmla="*/ 28178 h 195042"/>
              <a:gd name="connsiteX13" fmla="*/ 55431 w 182526"/>
              <a:gd name="connsiteY13" fmla="*/ 21852 h 195042"/>
              <a:gd name="connsiteX14" fmla="*/ 59621 w 182526"/>
              <a:gd name="connsiteY14" fmla="*/ 18813 h 195042"/>
              <a:gd name="connsiteX15" fmla="*/ 68411 w 182526"/>
              <a:gd name="connsiteY15" fmla="*/ 0 h 195042"/>
              <a:gd name="connsiteX16" fmla="*/ 69890 w 182526"/>
              <a:gd name="connsiteY16" fmla="*/ 4025 h 195042"/>
              <a:gd name="connsiteX17" fmla="*/ 63893 w 182526"/>
              <a:gd name="connsiteY17" fmla="*/ 19223 h 195042"/>
              <a:gd name="connsiteX18" fmla="*/ 66111 w 182526"/>
              <a:gd name="connsiteY18" fmla="*/ 23002 h 195042"/>
              <a:gd name="connsiteX19" fmla="*/ 89442 w 182526"/>
              <a:gd name="connsiteY19" fmla="*/ 33518 h 195042"/>
              <a:gd name="connsiteX20" fmla="*/ 87059 w 182526"/>
              <a:gd name="connsiteY20" fmla="*/ 34093 h 195042"/>
              <a:gd name="connsiteX21" fmla="*/ 68082 w 182526"/>
              <a:gd name="connsiteY21" fmla="*/ 43869 h 195042"/>
              <a:gd name="connsiteX22" fmla="*/ 67014 w 182526"/>
              <a:gd name="connsiteY22" fmla="*/ 49537 h 195042"/>
              <a:gd name="connsiteX23" fmla="*/ 80816 w 182526"/>
              <a:gd name="connsiteY23" fmla="*/ 71800 h 195042"/>
              <a:gd name="connsiteX24" fmla="*/ 86402 w 182526"/>
              <a:gd name="connsiteY24" fmla="*/ 73443 h 195042"/>
              <a:gd name="connsiteX25" fmla="*/ 112362 w 182526"/>
              <a:gd name="connsiteY25" fmla="*/ 81823 h 195042"/>
              <a:gd name="connsiteX26" fmla="*/ 115566 w 182526"/>
              <a:gd name="connsiteY26" fmla="*/ 90613 h 195042"/>
              <a:gd name="connsiteX27" fmla="*/ 113101 w 182526"/>
              <a:gd name="connsiteY27" fmla="*/ 93324 h 195042"/>
              <a:gd name="connsiteX28" fmla="*/ 99053 w 182526"/>
              <a:gd name="connsiteY28" fmla="*/ 90695 h 195042"/>
              <a:gd name="connsiteX29" fmla="*/ 85170 w 182526"/>
              <a:gd name="connsiteY29" fmla="*/ 83384 h 195042"/>
              <a:gd name="connsiteX30" fmla="*/ 83691 w 182526"/>
              <a:gd name="connsiteY30" fmla="*/ 89216 h 195042"/>
              <a:gd name="connsiteX31" fmla="*/ 76380 w 182526"/>
              <a:gd name="connsiteY31" fmla="*/ 97596 h 195042"/>
              <a:gd name="connsiteX32" fmla="*/ 72519 w 182526"/>
              <a:gd name="connsiteY32" fmla="*/ 94803 h 195042"/>
              <a:gd name="connsiteX33" fmla="*/ 78269 w 182526"/>
              <a:gd name="connsiteY33" fmla="*/ 80590 h 195042"/>
              <a:gd name="connsiteX34" fmla="*/ 78187 w 182526"/>
              <a:gd name="connsiteY34" fmla="*/ 76072 h 195042"/>
              <a:gd name="connsiteX35" fmla="*/ 65371 w 182526"/>
              <a:gd name="connsiteY35" fmla="*/ 57588 h 195042"/>
              <a:gd name="connsiteX36" fmla="*/ 62496 w 182526"/>
              <a:gd name="connsiteY36" fmla="*/ 52413 h 195042"/>
              <a:gd name="connsiteX37" fmla="*/ 61264 w 182526"/>
              <a:gd name="connsiteY37" fmla="*/ 53563 h 195042"/>
              <a:gd name="connsiteX38" fmla="*/ 65207 w 182526"/>
              <a:gd name="connsiteY38" fmla="*/ 100389 h 195042"/>
              <a:gd name="connsiteX39" fmla="*/ 118770 w 182526"/>
              <a:gd name="connsiteY39" fmla="*/ 98992 h 195042"/>
              <a:gd name="connsiteX40" fmla="*/ 118770 w 182526"/>
              <a:gd name="connsiteY40" fmla="*/ 48880 h 195042"/>
              <a:gd name="connsiteX41" fmla="*/ 99218 w 182526"/>
              <a:gd name="connsiteY41" fmla="*/ 34832 h 195042"/>
              <a:gd name="connsiteX42" fmla="*/ 93631 w 182526"/>
              <a:gd name="connsiteY42" fmla="*/ 33436 h 195042"/>
              <a:gd name="connsiteX43" fmla="*/ 51488 w 182526"/>
              <a:gd name="connsiteY43" fmla="*/ 32532 h 195042"/>
              <a:gd name="connsiteX44" fmla="*/ 46559 w 182526"/>
              <a:gd name="connsiteY44" fmla="*/ 36804 h 195042"/>
              <a:gd name="connsiteX45" fmla="*/ 51570 w 182526"/>
              <a:gd name="connsiteY45" fmla="*/ 41158 h 195042"/>
              <a:gd name="connsiteX46" fmla="*/ 56745 w 182526"/>
              <a:gd name="connsiteY46" fmla="*/ 36557 h 195042"/>
              <a:gd name="connsiteX47" fmla="*/ 51488 w 182526"/>
              <a:gd name="connsiteY47" fmla="*/ 32532 h 195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82526" h="195042">
                <a:moveTo>
                  <a:pt x="93631" y="33436"/>
                </a:moveTo>
                <a:cubicBezTo>
                  <a:pt x="103079" y="25631"/>
                  <a:pt x="114252" y="22181"/>
                  <a:pt x="126328" y="22181"/>
                </a:cubicBezTo>
                <a:cubicBezTo>
                  <a:pt x="146373" y="22263"/>
                  <a:pt x="162392" y="30478"/>
                  <a:pt x="172908" y="47812"/>
                </a:cubicBezTo>
                <a:cubicBezTo>
                  <a:pt x="182437" y="63503"/>
                  <a:pt x="184738" y="80426"/>
                  <a:pt x="180466" y="98335"/>
                </a:cubicBezTo>
                <a:cubicBezTo>
                  <a:pt x="175619" y="118955"/>
                  <a:pt x="163707" y="134810"/>
                  <a:pt x="147934" y="148283"/>
                </a:cubicBezTo>
                <a:cubicBezTo>
                  <a:pt x="137665" y="157073"/>
                  <a:pt x="126328" y="164549"/>
                  <a:pt x="115402" y="172600"/>
                </a:cubicBezTo>
                <a:cubicBezTo>
                  <a:pt x="106611" y="179090"/>
                  <a:pt x="97903" y="185744"/>
                  <a:pt x="91824" y="195027"/>
                </a:cubicBezTo>
                <a:cubicBezTo>
                  <a:pt x="90345" y="195191"/>
                  <a:pt x="90181" y="193959"/>
                  <a:pt x="89688" y="193302"/>
                </a:cubicBezTo>
                <a:cubicBezTo>
                  <a:pt x="84266" y="185580"/>
                  <a:pt x="76873" y="179911"/>
                  <a:pt x="69232" y="174489"/>
                </a:cubicBezTo>
                <a:cubicBezTo>
                  <a:pt x="58224" y="166603"/>
                  <a:pt x="46723" y="159456"/>
                  <a:pt x="36208" y="150912"/>
                </a:cubicBezTo>
                <a:cubicBezTo>
                  <a:pt x="23310" y="140397"/>
                  <a:pt x="12548" y="128238"/>
                  <a:pt x="6140" y="112629"/>
                </a:cubicBezTo>
                <a:cubicBezTo>
                  <a:pt x="2115" y="102771"/>
                  <a:pt x="-432" y="92502"/>
                  <a:pt x="61" y="81905"/>
                </a:cubicBezTo>
                <a:cubicBezTo>
                  <a:pt x="1129" y="59149"/>
                  <a:pt x="9673" y="40254"/>
                  <a:pt x="29964" y="28178"/>
                </a:cubicBezTo>
                <a:cubicBezTo>
                  <a:pt x="37768" y="23495"/>
                  <a:pt x="46394" y="21441"/>
                  <a:pt x="55431" y="21852"/>
                </a:cubicBezTo>
                <a:cubicBezTo>
                  <a:pt x="57895" y="21934"/>
                  <a:pt x="58964" y="21441"/>
                  <a:pt x="59621" y="18813"/>
                </a:cubicBezTo>
                <a:cubicBezTo>
                  <a:pt x="61346" y="11994"/>
                  <a:pt x="64468" y="5833"/>
                  <a:pt x="68411" y="0"/>
                </a:cubicBezTo>
                <a:cubicBezTo>
                  <a:pt x="70711" y="739"/>
                  <a:pt x="71040" y="1972"/>
                  <a:pt x="69890" y="4025"/>
                </a:cubicBezTo>
                <a:cubicBezTo>
                  <a:pt x="67179" y="8790"/>
                  <a:pt x="65207" y="13884"/>
                  <a:pt x="63893" y="19223"/>
                </a:cubicBezTo>
                <a:cubicBezTo>
                  <a:pt x="63318" y="21441"/>
                  <a:pt x="63235" y="22427"/>
                  <a:pt x="66111" y="23002"/>
                </a:cubicBezTo>
                <a:cubicBezTo>
                  <a:pt x="74572" y="24810"/>
                  <a:pt x="82459" y="28096"/>
                  <a:pt x="89442" y="33518"/>
                </a:cubicBezTo>
                <a:cubicBezTo>
                  <a:pt x="88620" y="33682"/>
                  <a:pt x="87881" y="34011"/>
                  <a:pt x="87059" y="34093"/>
                </a:cubicBezTo>
                <a:cubicBezTo>
                  <a:pt x="79584" y="35079"/>
                  <a:pt x="73422" y="38693"/>
                  <a:pt x="68082" y="43869"/>
                </a:cubicBezTo>
                <a:cubicBezTo>
                  <a:pt x="66275" y="45594"/>
                  <a:pt x="65946" y="47073"/>
                  <a:pt x="67014" y="49537"/>
                </a:cubicBezTo>
                <a:cubicBezTo>
                  <a:pt x="70711" y="57588"/>
                  <a:pt x="75805" y="64653"/>
                  <a:pt x="80816" y="71800"/>
                </a:cubicBezTo>
                <a:cubicBezTo>
                  <a:pt x="82459" y="74100"/>
                  <a:pt x="83691" y="74511"/>
                  <a:pt x="86402" y="73443"/>
                </a:cubicBezTo>
                <a:cubicBezTo>
                  <a:pt x="97328" y="69336"/>
                  <a:pt x="107022" y="72622"/>
                  <a:pt x="112362" y="81823"/>
                </a:cubicBezTo>
                <a:cubicBezTo>
                  <a:pt x="113923" y="84534"/>
                  <a:pt x="114909" y="87573"/>
                  <a:pt x="115566" y="90613"/>
                </a:cubicBezTo>
                <a:cubicBezTo>
                  <a:pt x="116141" y="93077"/>
                  <a:pt x="115730" y="93488"/>
                  <a:pt x="113101" y="93324"/>
                </a:cubicBezTo>
                <a:cubicBezTo>
                  <a:pt x="108337" y="92995"/>
                  <a:pt x="103654" y="92174"/>
                  <a:pt x="99053" y="90695"/>
                </a:cubicBezTo>
                <a:cubicBezTo>
                  <a:pt x="94124" y="89052"/>
                  <a:pt x="89688" y="86505"/>
                  <a:pt x="85170" y="83384"/>
                </a:cubicBezTo>
                <a:cubicBezTo>
                  <a:pt x="84595" y="85602"/>
                  <a:pt x="84266" y="87409"/>
                  <a:pt x="83691" y="89216"/>
                </a:cubicBezTo>
                <a:cubicBezTo>
                  <a:pt x="82459" y="92995"/>
                  <a:pt x="80241" y="96035"/>
                  <a:pt x="76380" y="97596"/>
                </a:cubicBezTo>
                <a:cubicBezTo>
                  <a:pt x="72847" y="98992"/>
                  <a:pt x="72272" y="98499"/>
                  <a:pt x="72519" y="94803"/>
                </a:cubicBezTo>
                <a:cubicBezTo>
                  <a:pt x="72929" y="89463"/>
                  <a:pt x="74901" y="84698"/>
                  <a:pt x="78269" y="80590"/>
                </a:cubicBezTo>
                <a:cubicBezTo>
                  <a:pt x="79666" y="78865"/>
                  <a:pt x="79584" y="77715"/>
                  <a:pt x="78187" y="76072"/>
                </a:cubicBezTo>
                <a:cubicBezTo>
                  <a:pt x="73340" y="70321"/>
                  <a:pt x="69068" y="64160"/>
                  <a:pt x="65371" y="57588"/>
                </a:cubicBezTo>
                <a:cubicBezTo>
                  <a:pt x="64385" y="55863"/>
                  <a:pt x="63810" y="53891"/>
                  <a:pt x="62496" y="52413"/>
                </a:cubicBezTo>
                <a:cubicBezTo>
                  <a:pt x="61592" y="52577"/>
                  <a:pt x="61428" y="53152"/>
                  <a:pt x="61264" y="53563"/>
                </a:cubicBezTo>
                <a:cubicBezTo>
                  <a:pt x="53706" y="69911"/>
                  <a:pt x="54363" y="85848"/>
                  <a:pt x="65207" y="100389"/>
                </a:cubicBezTo>
                <a:cubicBezTo>
                  <a:pt x="79419" y="119366"/>
                  <a:pt x="105215" y="118462"/>
                  <a:pt x="118770" y="98992"/>
                </a:cubicBezTo>
                <a:cubicBezTo>
                  <a:pt x="129039" y="84287"/>
                  <a:pt x="129039" y="63585"/>
                  <a:pt x="118770" y="48880"/>
                </a:cubicBezTo>
                <a:cubicBezTo>
                  <a:pt x="113923" y="41979"/>
                  <a:pt x="107515" y="37050"/>
                  <a:pt x="99218" y="34832"/>
                </a:cubicBezTo>
                <a:cubicBezTo>
                  <a:pt x="97410" y="34093"/>
                  <a:pt x="95439" y="34339"/>
                  <a:pt x="93631" y="33436"/>
                </a:cubicBezTo>
                <a:close/>
                <a:moveTo>
                  <a:pt x="51488" y="32532"/>
                </a:moveTo>
                <a:cubicBezTo>
                  <a:pt x="48695" y="32614"/>
                  <a:pt x="46476" y="34421"/>
                  <a:pt x="46559" y="36804"/>
                </a:cubicBezTo>
                <a:cubicBezTo>
                  <a:pt x="46559" y="39104"/>
                  <a:pt x="48859" y="41158"/>
                  <a:pt x="51570" y="41158"/>
                </a:cubicBezTo>
                <a:cubicBezTo>
                  <a:pt x="54445" y="41158"/>
                  <a:pt x="56910" y="39022"/>
                  <a:pt x="56745" y="36557"/>
                </a:cubicBezTo>
                <a:cubicBezTo>
                  <a:pt x="56581" y="34339"/>
                  <a:pt x="54281" y="32532"/>
                  <a:pt x="51488" y="32532"/>
                </a:cubicBezTo>
                <a:close/>
              </a:path>
            </a:pathLst>
          </a:custGeom>
          <a:solidFill>
            <a:srgbClr val="016BB6"/>
          </a:solidFill>
          <a:ln w="815" cap="flat">
            <a:noFill/>
            <a:prstDash val="solid"/>
            <a:miter/>
          </a:ln>
        </p:spPr>
        <p:txBody>
          <a:bodyPr rtlCol="0" anchor="ctr"/>
          <a:lstStyle/>
          <a:p>
            <a:endParaRPr lang="fr-FR" dirty="0">
              <a:cs typeface="Open Sans" panose="020B0606030504020204" pitchFamily="34" charset="0"/>
            </a:endParaRPr>
          </a:p>
        </p:txBody>
      </p:sp>
      <p:pic>
        <p:nvPicPr>
          <p:cNvPr id="4" name="Graphic 46">
            <a:extLst>
              <a:ext uri="{FF2B5EF4-FFF2-40B4-BE49-F238E27FC236}">
                <a16:creationId xmlns:a16="http://schemas.microsoft.com/office/drawing/2014/main" id="{D7F0D58B-F4BA-2E28-D6E2-4BB98A453D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48000" y="177954"/>
            <a:ext cx="1080000" cy="20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57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5358" r:id="rId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1200" b="1" kern="1200">
          <a:solidFill>
            <a:schemeClr val="bg1"/>
          </a:solidFill>
          <a:latin typeface="Franklin Gothic Book" pitchFamily="34" charset="0"/>
          <a:ea typeface="Verdana" pitchFamily="34" charset="0"/>
          <a:cs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bg1"/>
          </a:solidFill>
          <a:latin typeface="Franklin Gothic Book" pitchFamily="34" charset="0"/>
          <a:ea typeface="Verdana" pitchFamily="34" charset="0"/>
          <a:cs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bg1"/>
          </a:solidFill>
          <a:latin typeface="Franklin Gothic Book" pitchFamily="34" charset="0"/>
          <a:ea typeface="Verdana" pitchFamily="34" charset="0"/>
          <a:cs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bg1"/>
          </a:solidFill>
          <a:latin typeface="Franklin Gothic Book" pitchFamily="34" charset="0"/>
          <a:ea typeface="Verdana" pitchFamily="34" charset="0"/>
          <a:cs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bg1"/>
          </a:solidFill>
          <a:latin typeface="Franklin Gothic Book" pitchFamily="34" charset="0"/>
          <a:ea typeface="Verdana" pitchFamily="34" charset="0"/>
          <a:cs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bg1"/>
          </a:solidFill>
          <a:latin typeface="Franklin Gothic Book" pitchFamily="34" charset="0"/>
          <a:ea typeface="Verdana" pitchFamily="34" charset="0"/>
          <a:cs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bg1"/>
          </a:solidFill>
          <a:latin typeface="Franklin Gothic Book" pitchFamily="34" charset="0"/>
          <a:ea typeface="Verdana" pitchFamily="34" charset="0"/>
          <a:cs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bg1"/>
          </a:solidFill>
          <a:latin typeface="Franklin Gothic Book" pitchFamily="34" charset="0"/>
          <a:ea typeface="Verdana" pitchFamily="34" charset="0"/>
          <a:cs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bg1"/>
          </a:solidFill>
          <a:latin typeface="Franklin Gothic Book" pitchFamily="34" charset="0"/>
          <a:ea typeface="Verdana" pitchFamily="34" charset="0"/>
          <a:cs typeface="Verdana" pitchFamily="34" charset="0"/>
        </a:defRPr>
      </a:lvl9pPr>
    </p:titleStyle>
    <p:bodyStyle>
      <a:lvl1pPr marL="287338" indent="-287338" algn="l" rtl="0" eaLnBrk="0" fontAlgn="base" hangingPunct="0">
        <a:spcBef>
          <a:spcPts val="1500"/>
        </a:spcBef>
        <a:spcAft>
          <a:spcPts val="1000"/>
        </a:spcAft>
        <a:buClr>
          <a:srgbClr val="153D8A"/>
        </a:buClr>
        <a:buSzPct val="110000"/>
        <a:buFont typeface="Wingdings" panose="05000000000000000000" pitchFamily="2" charset="2"/>
        <a:buChar char=""/>
        <a:defRPr b="1" kern="1200">
          <a:solidFill>
            <a:srgbClr val="153D8A"/>
          </a:solidFill>
          <a:latin typeface="Franklin Gothic Book" pitchFamily="34" charset="0"/>
          <a:ea typeface="Verdana" pitchFamily="34" charset="0"/>
          <a:cs typeface="Verdana" pitchFamily="34" charset="0"/>
        </a:defRPr>
      </a:lvl1pPr>
      <a:lvl2pPr marL="431800" indent="-142875" algn="l" rtl="0" eaLnBrk="0" fontAlgn="base" hangingPunct="0">
        <a:spcBef>
          <a:spcPct val="0"/>
        </a:spcBef>
        <a:spcAft>
          <a:spcPts val="1200"/>
        </a:spcAft>
        <a:buClr>
          <a:srgbClr val="00A2E0"/>
        </a:buClr>
        <a:buSzPct val="85000"/>
        <a:buFont typeface="Wingdings 3" panose="05040102010807070707" pitchFamily="18" charset="2"/>
        <a:buChar char=""/>
        <a:defRPr sz="1600" kern="1200">
          <a:solidFill>
            <a:schemeClr val="tx1"/>
          </a:solidFill>
          <a:latin typeface="Franklin Gothic Book" pitchFamily="34" charset="0"/>
          <a:ea typeface="Verdana" pitchFamily="34" charset="0"/>
          <a:cs typeface="Verdana" pitchFamily="34" charset="0"/>
        </a:defRPr>
      </a:lvl2pPr>
      <a:lvl3pPr marL="788988" indent="-142875" algn="l" rtl="0" eaLnBrk="0" fontAlgn="base" hangingPunct="0">
        <a:spcBef>
          <a:spcPct val="0"/>
        </a:spcBef>
        <a:spcAft>
          <a:spcPts val="1200"/>
        </a:spcAft>
        <a:buClr>
          <a:srgbClr val="00A2E0"/>
        </a:buClr>
        <a:buSzPct val="120000"/>
        <a:buFont typeface="Arial" panose="020B0604020202020204" pitchFamily="34" charset="0"/>
        <a:buChar char="•"/>
        <a:defRPr sz="1400" i="1" kern="1200">
          <a:solidFill>
            <a:srgbClr val="00A2E0"/>
          </a:solidFill>
          <a:latin typeface="Franklin Gothic Book" pitchFamily="34" charset="0"/>
          <a:ea typeface="Verdana" pitchFamily="34" charset="0"/>
          <a:cs typeface="Verdana" pitchFamily="34" charset="0"/>
        </a:defRPr>
      </a:lvl3pPr>
      <a:lvl4pPr marL="431800" indent="939800" algn="l" rtl="0" eaLnBrk="0" fontAlgn="base" hangingPunct="0">
        <a:spcBef>
          <a:spcPct val="0"/>
        </a:spcBef>
        <a:spcAft>
          <a:spcPct val="0"/>
        </a:spcAft>
        <a:buSzPct val="25000"/>
        <a:buBlip>
          <a:blip r:embed="rId3"/>
        </a:buBlip>
        <a:defRPr sz="1200" kern="1200">
          <a:solidFill>
            <a:schemeClr val="tx1"/>
          </a:solidFill>
          <a:latin typeface="Franklin Gothic Book" pitchFamily="34" charset="0"/>
          <a:ea typeface="Verdana" pitchFamily="34" charset="0"/>
          <a:cs typeface="Verdana" pitchFamily="34" charset="0"/>
        </a:defRPr>
      </a:lvl4pPr>
      <a:lvl5pPr marL="431800" indent="-142875" algn="l" rtl="0" eaLnBrk="0" fontAlgn="base" hangingPunct="0">
        <a:spcBef>
          <a:spcPts val="1500"/>
        </a:spcBef>
        <a:spcAft>
          <a:spcPts val="600"/>
        </a:spcAft>
        <a:buClr>
          <a:srgbClr val="0062AE"/>
        </a:buClr>
        <a:buSzPct val="85000"/>
        <a:buFont typeface="Wingdings 3" panose="05040102010807070707" pitchFamily="18" charset="2"/>
        <a:buChar char=""/>
        <a:defRPr sz="1200" i="1" kern="1200">
          <a:solidFill>
            <a:srgbClr val="0062AE"/>
          </a:solidFill>
          <a:latin typeface="+mn-lt"/>
          <a:ea typeface="Verdana" pitchFamily="34" charset="0"/>
          <a:cs typeface="Verdana" pitchFamily="34" charset="0"/>
        </a:defRPr>
      </a:lvl5pPr>
      <a:lvl6pPr marL="432000" indent="0" algn="l" defTabSz="914400" rtl="0" eaLnBrk="1" latinLnBrk="0" hangingPunct="1">
        <a:spcBef>
          <a:spcPts val="0"/>
        </a:spcBef>
        <a:buFontTx/>
        <a:buBlip>
          <a:blip r:embed="rId3"/>
        </a:buBlip>
        <a:defRPr sz="1200" kern="1200">
          <a:solidFill>
            <a:srgbClr val="444F57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>
            <a:extLst>
              <a:ext uri="{FF2B5EF4-FFF2-40B4-BE49-F238E27FC236}">
                <a16:creationId xmlns:a16="http://schemas.microsoft.com/office/drawing/2014/main" id="{84C12AB5-7A7F-440A-BF8A-CC65652582B9}"/>
              </a:ext>
            </a:extLst>
          </p:cNvPr>
          <p:cNvSpPr txBox="1"/>
          <p:nvPr/>
        </p:nvSpPr>
        <p:spPr>
          <a:xfrm>
            <a:off x="8784000" y="4853305"/>
            <a:ext cx="360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fr-FR" sz="800" dirty="0">
              <a:solidFill>
                <a:schemeClr val="accent1"/>
              </a:solidFill>
              <a:latin typeface="+mn-lt"/>
              <a:cs typeface="Open Sans" panose="020B06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5D95D4-3922-3264-3C45-FDE82DEC1C15}"/>
              </a:ext>
            </a:extLst>
          </p:cNvPr>
          <p:cNvSpPr txBox="1"/>
          <p:nvPr/>
        </p:nvSpPr>
        <p:spPr>
          <a:xfrm rot="16200000">
            <a:off x="-183815" y="4633318"/>
            <a:ext cx="731012" cy="10772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endParaRPr lang="fr-FR" sz="500" dirty="0">
              <a:solidFill>
                <a:schemeClr val="bg1">
                  <a:lumMod val="75000"/>
                </a:schemeClr>
              </a:solidFill>
              <a:latin typeface="+mn-lt"/>
              <a:cs typeface="Open Sans" panose="020B0606030504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782A66-68E6-EB0B-AF50-987E48E5BAFB}"/>
              </a:ext>
            </a:extLst>
          </p:cNvPr>
          <p:cNvSpPr txBox="1"/>
          <p:nvPr/>
        </p:nvSpPr>
        <p:spPr>
          <a:xfrm>
            <a:off x="1613545" y="1192688"/>
            <a:ext cx="2127749" cy="5617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800" b="1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r>
              <a:rPr lang="fr-FR" dirty="0">
                <a:solidFill>
                  <a:srgbClr val="002060"/>
                </a:solidFill>
                <a:cs typeface="Open Sans" panose="020B0606030504020204" pitchFamily="34" charset="0"/>
              </a:rPr>
              <a:t>PÔLE </a:t>
            </a:r>
            <a:r>
              <a:rPr lang="fr-FR" cap="all" dirty="0" err="1">
                <a:solidFill>
                  <a:srgbClr val="002060"/>
                </a:solidFill>
                <a:cs typeface="Open Sans" panose="020B0606030504020204" pitchFamily="34" charset="0"/>
              </a:rPr>
              <a:t>é</a:t>
            </a:r>
            <a:r>
              <a:rPr lang="fr-FR" dirty="0" err="1">
                <a:solidFill>
                  <a:srgbClr val="002060"/>
                </a:solidFill>
                <a:cs typeface="Open Sans" panose="020B0606030504020204" pitchFamily="34" charset="0"/>
              </a:rPr>
              <a:t>TUDES</a:t>
            </a:r>
            <a:r>
              <a:rPr lang="fr-FR" dirty="0">
                <a:solidFill>
                  <a:srgbClr val="002060"/>
                </a:solidFill>
                <a:cs typeface="Open Sans" panose="020B0606030504020204" pitchFamily="34" charset="0"/>
              </a:rPr>
              <a:t> ET </a:t>
            </a:r>
            <a:r>
              <a:rPr lang="fr-FR" dirty="0" err="1">
                <a:solidFill>
                  <a:srgbClr val="002060"/>
                </a:solidFill>
                <a:cs typeface="Open Sans" panose="020B0606030504020204" pitchFamily="34" charset="0"/>
              </a:rPr>
              <a:t>M</a:t>
            </a:r>
            <a:r>
              <a:rPr lang="fr-FR" cap="all" dirty="0" err="1">
                <a:solidFill>
                  <a:srgbClr val="002060"/>
                </a:solidFill>
                <a:cs typeface="Open Sans" panose="020B0606030504020204" pitchFamily="34" charset="0"/>
              </a:rPr>
              <a:t>é</a:t>
            </a:r>
            <a:r>
              <a:rPr lang="fr-FR" dirty="0" err="1">
                <a:solidFill>
                  <a:srgbClr val="002060"/>
                </a:solidFill>
                <a:cs typeface="Open Sans" panose="020B0606030504020204" pitchFamily="34" charset="0"/>
              </a:rPr>
              <a:t>DIATION</a:t>
            </a:r>
            <a:endParaRPr lang="fr-FR" dirty="0">
              <a:solidFill>
                <a:srgbClr val="002060"/>
              </a:solidFill>
              <a:cs typeface="Open Sans" panose="020B0606030504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002060"/>
                </a:solidFill>
                <a:latin typeface="+mj-lt"/>
                <a:cs typeface="Open Sans" panose="020B0606030504020204" pitchFamily="34" charset="0"/>
              </a:rPr>
              <a:t>Cheffe du Pôle</a:t>
            </a:r>
          </a:p>
          <a:p>
            <a:pPr>
              <a:spcAft>
                <a:spcPts val="0"/>
              </a:spcAft>
            </a:pPr>
            <a:r>
              <a:rPr lang="fr-FR" b="0" dirty="0">
                <a:solidFill>
                  <a:srgbClr val="232E6A"/>
                </a:solidFill>
                <a:cs typeface="Open Sans" panose="020B0606030504020204" pitchFamily="34" charset="0"/>
              </a:rPr>
              <a:t>Charlotte HEILBRUNN</a:t>
            </a:r>
          </a:p>
          <a:p>
            <a:pPr>
              <a:spcAft>
                <a:spcPts val="0"/>
              </a:spcAft>
            </a:pPr>
            <a:endParaRPr lang="fr-FR" dirty="0">
              <a:solidFill>
                <a:srgbClr val="002060"/>
              </a:solidFill>
              <a:cs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6DAA05-A5FC-458B-0778-6C46BE3A9A74}"/>
              </a:ext>
            </a:extLst>
          </p:cNvPr>
          <p:cNvSpPr txBox="1"/>
          <p:nvPr/>
        </p:nvSpPr>
        <p:spPr>
          <a:xfrm>
            <a:off x="4305065" y="1229491"/>
            <a:ext cx="1737245" cy="183129"/>
          </a:xfrm>
          <a:prstGeom prst="rect">
            <a:avLst/>
          </a:prstGeom>
          <a:solidFill>
            <a:schemeClr val="accent3"/>
          </a:solidFill>
        </p:spPr>
        <p:txBody>
          <a:bodyPr wrap="square" lIns="0" tIns="0" rIns="0" bIns="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1000" b="1" dirty="0">
                <a:solidFill>
                  <a:srgbClr val="002060"/>
                </a:solidFill>
                <a:latin typeface="+mn-lt"/>
                <a:cs typeface="Open Sans" panose="020B0606030504020204" pitchFamily="34" charset="0"/>
              </a:rPr>
              <a:t>Marie-Charlotte DALLE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2716F3-56C5-B3F0-3CD8-DCB81BE0B189}"/>
              </a:ext>
            </a:extLst>
          </p:cNvPr>
          <p:cNvSpPr txBox="1"/>
          <p:nvPr/>
        </p:nvSpPr>
        <p:spPr>
          <a:xfrm>
            <a:off x="4330903" y="1424741"/>
            <a:ext cx="1773558" cy="12311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800" dirty="0">
                <a:solidFill>
                  <a:srgbClr val="002060"/>
                </a:solidFill>
                <a:latin typeface="+mn-lt"/>
                <a:cs typeface="Open Sans" panose="020B0606030504020204" pitchFamily="34" charset="0"/>
              </a:rPr>
              <a:t>Directrice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3105E36-1934-ABC1-7FA2-E4C442173AD6}"/>
              </a:ext>
            </a:extLst>
          </p:cNvPr>
          <p:cNvCxnSpPr>
            <a:cxnSpLocks/>
          </p:cNvCxnSpPr>
          <p:nvPr/>
        </p:nvCxnSpPr>
        <p:spPr>
          <a:xfrm>
            <a:off x="6177547" y="1324648"/>
            <a:ext cx="263294" cy="0"/>
          </a:xfrm>
          <a:prstGeom prst="straightConnector1">
            <a:avLst/>
          </a:prstGeom>
          <a:ln w="63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20D4FCC-D6DF-69BC-34B1-4ACAA89B860E}"/>
              </a:ext>
            </a:extLst>
          </p:cNvPr>
          <p:cNvSpPr txBox="1"/>
          <p:nvPr/>
        </p:nvSpPr>
        <p:spPr>
          <a:xfrm>
            <a:off x="4435587" y="2772043"/>
            <a:ext cx="1624197" cy="394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800" b="1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r>
              <a:rPr lang="fr-FR" dirty="0">
                <a:solidFill>
                  <a:schemeClr val="bg1"/>
                </a:solidFill>
                <a:cs typeface="Open Sans" panose="020B0606030504020204" pitchFamily="34" charset="0"/>
              </a:rPr>
              <a:t>DÉPARTEMENT DU DROIT HOSPITALIER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FD21488-4781-3A8A-A6F1-91570A742F12}"/>
              </a:ext>
            </a:extLst>
          </p:cNvPr>
          <p:cNvSpPr txBox="1"/>
          <p:nvPr/>
        </p:nvSpPr>
        <p:spPr>
          <a:xfrm>
            <a:off x="380443" y="2772043"/>
            <a:ext cx="2175453" cy="394726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8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 dirty="0" err="1">
                <a:solidFill>
                  <a:schemeClr val="bg1"/>
                </a:solidFill>
                <a:cs typeface="Open Sans" panose="020B0606030504020204" pitchFamily="34" charset="0"/>
              </a:rPr>
              <a:t>D</a:t>
            </a:r>
            <a:r>
              <a:rPr lang="fr-FR" cap="all" dirty="0" err="1">
                <a:solidFill>
                  <a:schemeClr val="bg1"/>
                </a:solidFill>
                <a:cs typeface="Open Sans" panose="020B0606030504020204" pitchFamily="34" charset="0"/>
              </a:rPr>
              <a:t>é</a:t>
            </a:r>
            <a:r>
              <a:rPr lang="fr-FR" dirty="0" err="1">
                <a:solidFill>
                  <a:schemeClr val="bg1"/>
                </a:solidFill>
                <a:cs typeface="Open Sans" panose="020B0606030504020204" pitchFamily="34" charset="0"/>
              </a:rPr>
              <a:t>PARTEMENT</a:t>
            </a:r>
            <a:r>
              <a:rPr lang="fr-FR" dirty="0">
                <a:solidFill>
                  <a:schemeClr val="bg1"/>
                </a:solidFill>
                <a:cs typeface="Open Sans" panose="020B0606030504020204" pitchFamily="34" charset="0"/>
              </a:rPr>
              <a:t> DE LA RESPONSABILITÉ</a:t>
            </a:r>
            <a:br>
              <a:rPr lang="fr-FR" dirty="0">
                <a:solidFill>
                  <a:schemeClr val="bg1"/>
                </a:solidFill>
                <a:cs typeface="Open Sans" panose="020B0606030504020204" pitchFamily="34" charset="0"/>
              </a:rPr>
            </a:br>
            <a:r>
              <a:rPr lang="fr-FR" dirty="0">
                <a:solidFill>
                  <a:schemeClr val="bg1"/>
                </a:solidFill>
                <a:cs typeface="Open Sans" panose="020B0606030504020204" pitchFamily="34" charset="0"/>
              </a:rPr>
              <a:t>HOSPITALIÈRE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F6C106F-DBFE-857B-5C83-4935F3FCFAFC}"/>
              </a:ext>
            </a:extLst>
          </p:cNvPr>
          <p:cNvSpPr txBox="1"/>
          <p:nvPr/>
        </p:nvSpPr>
        <p:spPr>
          <a:xfrm>
            <a:off x="380443" y="3197252"/>
            <a:ext cx="924181" cy="396000"/>
          </a:xfrm>
          <a:prstGeom prst="rect">
            <a:avLst/>
          </a:prstGeom>
          <a:solidFill>
            <a:schemeClr val="accent2"/>
          </a:solidFill>
          <a:ln w="6350">
            <a:noFill/>
          </a:ln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8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r>
              <a:rPr lang="fr-FR" sz="700" dirty="0">
                <a:cs typeface="Open Sans" panose="020B0606030504020204" pitchFamily="34" charset="0"/>
              </a:rPr>
              <a:t>Coordonnateur des</a:t>
            </a:r>
            <a:br>
              <a:rPr lang="fr-FR" sz="700" dirty="0">
                <a:cs typeface="Open Sans" panose="020B0606030504020204" pitchFamily="34" charset="0"/>
              </a:rPr>
            </a:br>
            <a:r>
              <a:rPr lang="fr-FR" sz="700" dirty="0">
                <a:cs typeface="Open Sans" panose="020B0606030504020204" pitchFamily="34" charset="0"/>
              </a:rPr>
              <a:t>médecins conseils</a:t>
            </a:r>
          </a:p>
          <a:p>
            <a:pPr>
              <a:spcAft>
                <a:spcPts val="0"/>
              </a:spcAft>
            </a:pPr>
            <a:r>
              <a:rPr lang="fr-FR" sz="700" b="0" dirty="0">
                <a:cs typeface="Open Sans" panose="020B0606030504020204" pitchFamily="34" charset="0"/>
              </a:rPr>
              <a:t>P</a:t>
            </a:r>
            <a:r>
              <a:rPr lang="fr-FR" sz="700" b="0" baseline="30000" dirty="0">
                <a:cs typeface="Open Sans" panose="020B0606030504020204" pitchFamily="34" charset="0"/>
              </a:rPr>
              <a:t>r</a:t>
            </a:r>
            <a:r>
              <a:rPr lang="fr-FR" sz="700" b="0" dirty="0">
                <a:cs typeface="Open Sans" panose="020B0606030504020204" pitchFamily="34" charset="0"/>
              </a:rPr>
              <a:t> Gérard CHERON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FBA12A2-74C5-C5BE-1D9C-34C260C5F3E9}"/>
              </a:ext>
            </a:extLst>
          </p:cNvPr>
          <p:cNvSpPr txBox="1"/>
          <p:nvPr/>
        </p:nvSpPr>
        <p:spPr>
          <a:xfrm>
            <a:off x="1317997" y="3198864"/>
            <a:ext cx="1237899" cy="394387"/>
          </a:xfrm>
          <a:prstGeom prst="rect">
            <a:avLst/>
          </a:prstGeom>
          <a:solidFill>
            <a:schemeClr val="accent2"/>
          </a:solidFill>
          <a:ln w="6350">
            <a:noFill/>
          </a:ln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8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r>
              <a:rPr lang="fr-FR" sz="700" dirty="0">
                <a:cs typeface="Open Sans" panose="020B0606030504020204" pitchFamily="34" charset="0"/>
              </a:rPr>
              <a:t>Cheffe du département</a:t>
            </a:r>
          </a:p>
          <a:p>
            <a:pPr>
              <a:spcAft>
                <a:spcPts val="0"/>
              </a:spcAft>
            </a:pPr>
            <a:r>
              <a:rPr lang="fr-FR" sz="700" b="0" dirty="0">
                <a:cs typeface="Open Sans" panose="020B0606030504020204" pitchFamily="34" charset="0"/>
              </a:rPr>
              <a:t>Eva BATTAGLIA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5AC0052-98C2-19B7-1B4E-27E142C47D0F}"/>
              </a:ext>
            </a:extLst>
          </p:cNvPr>
          <p:cNvSpPr txBox="1"/>
          <p:nvPr/>
        </p:nvSpPr>
        <p:spPr>
          <a:xfrm>
            <a:off x="2625968" y="2772043"/>
            <a:ext cx="1739550" cy="394726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800" b="1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 dirty="0" err="1">
                <a:solidFill>
                  <a:schemeClr val="bg1"/>
                </a:solidFill>
                <a:cs typeface="Open Sans" panose="020B0606030504020204" pitchFamily="34" charset="0"/>
              </a:rPr>
              <a:t>D</a:t>
            </a:r>
            <a:r>
              <a:rPr lang="fr-FR" cap="all" dirty="0" err="1">
                <a:solidFill>
                  <a:schemeClr val="bg1"/>
                </a:solidFill>
                <a:cs typeface="Open Sans" panose="020B0606030504020204" pitchFamily="34" charset="0"/>
              </a:rPr>
              <a:t>é</a:t>
            </a:r>
            <a:r>
              <a:rPr lang="fr-FR" dirty="0" err="1">
                <a:solidFill>
                  <a:schemeClr val="bg1"/>
                </a:solidFill>
                <a:cs typeface="Open Sans" panose="020B0606030504020204" pitchFamily="34" charset="0"/>
              </a:rPr>
              <a:t>PARTEMENT</a:t>
            </a:r>
            <a:r>
              <a:rPr lang="fr-FR" dirty="0">
                <a:solidFill>
                  <a:schemeClr val="bg1"/>
                </a:solidFill>
                <a:cs typeface="Open Sans" panose="020B0606030504020204" pitchFamily="34" charset="0"/>
              </a:rPr>
              <a:t> DE LA FONCTION PUBLIQUE ET DES BAUX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25E699B-9BA9-46FA-DFD4-FECCE5297A65}"/>
              </a:ext>
            </a:extLst>
          </p:cNvPr>
          <p:cNvSpPr txBox="1"/>
          <p:nvPr/>
        </p:nvSpPr>
        <p:spPr>
          <a:xfrm>
            <a:off x="2619275" y="3200525"/>
            <a:ext cx="1746244" cy="396000"/>
          </a:xfrm>
          <a:prstGeom prst="rect">
            <a:avLst/>
          </a:prstGeom>
          <a:solidFill>
            <a:schemeClr val="accent2"/>
          </a:solidFill>
          <a:ln w="6350">
            <a:noFill/>
          </a:ln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8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r>
              <a:rPr lang="fr-FR" sz="700" dirty="0">
                <a:cs typeface="Open Sans" panose="020B0606030504020204" pitchFamily="34" charset="0"/>
              </a:rPr>
              <a:t>Cheffe du département</a:t>
            </a:r>
          </a:p>
          <a:p>
            <a:pPr>
              <a:spcAft>
                <a:spcPts val="0"/>
              </a:spcAft>
            </a:pPr>
            <a:r>
              <a:rPr lang="fr-FR" sz="700" b="0" dirty="0">
                <a:cs typeface="Open Sans" panose="020B0606030504020204" pitchFamily="34" charset="0"/>
              </a:rPr>
              <a:t>Claire CHEDRU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42156A2A-E6B7-360F-221A-77C2C23F09E5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359263" y="883279"/>
            <a:ext cx="12700" cy="3777124"/>
          </a:xfrm>
          <a:prstGeom prst="bentConnector3">
            <a:avLst>
              <a:gd name="adj1" fmla="val 1800000"/>
            </a:avLst>
          </a:prstGeom>
          <a:ln w="63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E6332954-9B13-96A6-849E-F35772D55166}"/>
              </a:ext>
            </a:extLst>
          </p:cNvPr>
          <p:cNvSpPr txBox="1"/>
          <p:nvPr/>
        </p:nvSpPr>
        <p:spPr>
          <a:xfrm>
            <a:off x="4435586" y="3206709"/>
            <a:ext cx="1624197" cy="396000"/>
          </a:xfrm>
          <a:prstGeom prst="rect">
            <a:avLst/>
          </a:prstGeom>
          <a:solidFill>
            <a:schemeClr val="accent2"/>
          </a:solidFill>
          <a:ln w="6350">
            <a:noFill/>
          </a:ln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8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r>
              <a:rPr lang="fr-FR" sz="700" dirty="0">
                <a:cs typeface="Open Sans" panose="020B0606030504020204" pitchFamily="34" charset="0"/>
              </a:rPr>
              <a:t>Cheffe du département</a:t>
            </a:r>
          </a:p>
          <a:p>
            <a:pPr>
              <a:spcAft>
                <a:spcPts val="0"/>
              </a:spcAft>
            </a:pPr>
            <a:r>
              <a:rPr lang="fr-FR" sz="700" b="0" dirty="0">
                <a:cs typeface="Open Sans" panose="020B0606030504020204" pitchFamily="34" charset="0"/>
              </a:rPr>
              <a:t>Audrey LALLEMENT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F51E95-D142-ECB5-ACAE-A85E73809018}"/>
              </a:ext>
            </a:extLst>
          </p:cNvPr>
          <p:cNvSpPr txBox="1"/>
          <p:nvPr/>
        </p:nvSpPr>
        <p:spPr>
          <a:xfrm>
            <a:off x="1317997" y="3633576"/>
            <a:ext cx="1245095" cy="24480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600" b="1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r>
              <a:rPr lang="fr-FR" sz="700" dirty="0">
                <a:cs typeface="Open Sans" panose="020B0606030504020204" pitchFamily="34" charset="0"/>
              </a:rPr>
              <a:t>Adjointe</a:t>
            </a:r>
          </a:p>
          <a:p>
            <a:pPr>
              <a:spcAft>
                <a:spcPts val="0"/>
              </a:spcAft>
            </a:pPr>
            <a:r>
              <a:rPr lang="fr-FR" sz="700" b="0" dirty="0">
                <a:cs typeface="Open Sans" panose="020B0606030504020204" pitchFamily="34" charset="0"/>
              </a:rPr>
              <a:t>Maria-Beatrice FONTANINI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D12044A-3782-C3B8-DF82-025EDCA77725}"/>
              </a:ext>
            </a:extLst>
          </p:cNvPr>
          <p:cNvSpPr txBox="1"/>
          <p:nvPr/>
        </p:nvSpPr>
        <p:spPr>
          <a:xfrm>
            <a:off x="2625969" y="3641003"/>
            <a:ext cx="1739550" cy="24480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600" b="1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r>
              <a:rPr lang="fr-FR" sz="700" dirty="0">
                <a:cs typeface="Open Sans" panose="020B0606030504020204" pitchFamily="34" charset="0"/>
              </a:rPr>
              <a:t>Adjointe</a:t>
            </a:r>
          </a:p>
          <a:p>
            <a:pPr>
              <a:spcAft>
                <a:spcPts val="0"/>
              </a:spcAft>
            </a:pPr>
            <a:r>
              <a:rPr lang="fr-FR" sz="700" dirty="0">
                <a:cs typeface="Open Sans" panose="020B0606030504020204" pitchFamily="34" charset="0"/>
              </a:rPr>
              <a:t> </a:t>
            </a:r>
            <a:r>
              <a:rPr lang="fr-FR" sz="700" b="0" dirty="0">
                <a:cs typeface="Open Sans" panose="020B0606030504020204" pitchFamily="34" charset="0"/>
              </a:rPr>
              <a:t>Félicie FAUCONNET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CA1A50F-45D1-E05F-0B48-B3ABE1F8AEE5}"/>
              </a:ext>
            </a:extLst>
          </p:cNvPr>
          <p:cNvSpPr txBox="1"/>
          <p:nvPr/>
        </p:nvSpPr>
        <p:spPr>
          <a:xfrm>
            <a:off x="4443297" y="3633576"/>
            <a:ext cx="1616486" cy="24480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600" b="1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r>
              <a:rPr lang="fr-FR" sz="700" dirty="0">
                <a:cs typeface="Open Sans" panose="020B0606030504020204" pitchFamily="34" charset="0"/>
              </a:rPr>
              <a:t>Adjointe </a:t>
            </a:r>
          </a:p>
          <a:p>
            <a:pPr>
              <a:spcAft>
                <a:spcPts val="0"/>
              </a:spcAft>
            </a:pPr>
            <a:r>
              <a:rPr lang="fr-FR" sz="700" b="0" dirty="0">
                <a:cs typeface="Open Sans" panose="020B0606030504020204" pitchFamily="34" charset="0"/>
              </a:rPr>
              <a:t>Sabrina GARCIA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C916D9C-16E2-4A9D-E3B7-584BC9E77D24}"/>
              </a:ext>
            </a:extLst>
          </p:cNvPr>
          <p:cNvSpPr txBox="1"/>
          <p:nvPr/>
        </p:nvSpPr>
        <p:spPr>
          <a:xfrm>
            <a:off x="2625968" y="3933050"/>
            <a:ext cx="1739550" cy="276998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600" b="1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r>
              <a:rPr lang="fr-FR" sz="700" dirty="0">
                <a:cs typeface="Open Sans" panose="020B0606030504020204" pitchFamily="34" charset="0"/>
              </a:rPr>
              <a:t>Coordonnateur Laïcité et Cultes</a:t>
            </a:r>
          </a:p>
          <a:p>
            <a:pPr>
              <a:spcAft>
                <a:spcPts val="0"/>
              </a:spcAft>
              <a:buClr>
                <a:schemeClr val="accent3"/>
              </a:buClr>
            </a:pPr>
            <a:r>
              <a:rPr lang="fr-FR" sz="700" b="0" dirty="0">
                <a:cs typeface="Open Sans" panose="020B0606030504020204" pitchFamily="34" charset="0"/>
              </a:rPr>
              <a:t>Boumediene MEDINI</a:t>
            </a:r>
            <a:endParaRPr lang="fr-FR" sz="700" b="0" dirty="0">
              <a:solidFill>
                <a:srgbClr val="002060"/>
              </a:solidFill>
              <a:latin typeface="Gill Sans MT" panose="020B0502020104020203" pitchFamily="34" charset="0"/>
              <a:cs typeface="Open Sans" panose="020B0606030504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156C982-4B3E-A6DB-B199-63DAC567E12F}"/>
              </a:ext>
            </a:extLst>
          </p:cNvPr>
          <p:cNvSpPr txBox="1"/>
          <p:nvPr/>
        </p:nvSpPr>
        <p:spPr>
          <a:xfrm>
            <a:off x="6114467" y="3200525"/>
            <a:ext cx="1592512" cy="396000"/>
          </a:xfrm>
          <a:prstGeom prst="rect">
            <a:avLst/>
          </a:prstGeom>
          <a:solidFill>
            <a:schemeClr val="accent2"/>
          </a:solidFill>
          <a:ln w="6350">
            <a:noFill/>
          </a:ln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8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r>
              <a:rPr lang="fr-FR" sz="700" dirty="0">
                <a:cs typeface="Open Sans" panose="020B0606030504020204" pitchFamily="34" charset="0"/>
              </a:rPr>
              <a:t>Chef du département</a:t>
            </a:r>
          </a:p>
          <a:p>
            <a:pPr>
              <a:spcAft>
                <a:spcPts val="0"/>
              </a:spcAft>
            </a:pPr>
            <a:r>
              <a:rPr lang="fr-FR" sz="700" b="0" dirty="0">
                <a:cs typeface="Open Sans" panose="020B0606030504020204" pitchFamily="34" charset="0"/>
              </a:rPr>
              <a:t>Olivier LAURENT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184E97C-E06C-13EF-7BC2-30C374399DFD}"/>
              </a:ext>
            </a:extLst>
          </p:cNvPr>
          <p:cNvSpPr txBox="1"/>
          <p:nvPr/>
        </p:nvSpPr>
        <p:spPr>
          <a:xfrm>
            <a:off x="6118690" y="3633576"/>
            <a:ext cx="1592512" cy="24480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600" b="1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r>
              <a:rPr lang="fr-FR" sz="700" dirty="0">
                <a:cs typeface="Open Sans" panose="020B0606030504020204" pitchFamily="34" charset="0"/>
              </a:rPr>
              <a:t>Adjointe</a:t>
            </a:r>
          </a:p>
          <a:p>
            <a:pPr>
              <a:spcAft>
                <a:spcPts val="0"/>
              </a:spcAft>
            </a:pPr>
            <a:r>
              <a:rPr lang="fr-FR" sz="700" b="0" dirty="0">
                <a:cs typeface="Open Sans" panose="020B0606030504020204" pitchFamily="34" charset="0"/>
              </a:rPr>
              <a:t>Cécile LEGENTIL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D2B26B8-3F69-88D2-ECA5-59EF06EB247A}"/>
              </a:ext>
            </a:extLst>
          </p:cNvPr>
          <p:cNvSpPr txBox="1"/>
          <p:nvPr/>
        </p:nvSpPr>
        <p:spPr>
          <a:xfrm>
            <a:off x="7781271" y="3200525"/>
            <a:ext cx="1176402" cy="396000"/>
          </a:xfrm>
          <a:prstGeom prst="rect">
            <a:avLst/>
          </a:prstGeom>
          <a:solidFill>
            <a:schemeClr val="accent2"/>
          </a:solidFill>
          <a:ln w="6350">
            <a:noFill/>
          </a:ln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8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r>
              <a:rPr lang="fr-FR" sz="700" dirty="0">
                <a:cs typeface="Open Sans" panose="020B0606030504020204" pitchFamily="34" charset="0"/>
              </a:rPr>
              <a:t>Directrice du département</a:t>
            </a:r>
          </a:p>
          <a:p>
            <a:pPr>
              <a:spcAft>
                <a:spcPts val="0"/>
              </a:spcAft>
            </a:pPr>
            <a:r>
              <a:rPr lang="fr-FR" sz="700" b="0" dirty="0">
                <a:cs typeface="Open Sans" panose="020B0606030504020204" pitchFamily="34" charset="0"/>
              </a:rPr>
              <a:t>Julie GOEMINNE</a:t>
            </a:r>
          </a:p>
        </p:txBody>
      </p:sp>
      <p:pic>
        <p:nvPicPr>
          <p:cNvPr id="9" name="Graphic 10">
            <a:extLst>
              <a:ext uri="{FF2B5EF4-FFF2-40B4-BE49-F238E27FC236}">
                <a16:creationId xmlns:a16="http://schemas.microsoft.com/office/drawing/2014/main" id="{B882D21E-BA50-270F-4BE7-30222F079C0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25053" y="496600"/>
            <a:ext cx="132180" cy="137927"/>
          </a:xfrm>
          <a:prstGeom prst="rect">
            <a:avLst/>
          </a:prstGeom>
        </p:spPr>
      </p:pic>
      <p:sp>
        <p:nvSpPr>
          <p:cNvPr id="11" name="TextBox 11">
            <a:extLst>
              <a:ext uri="{FF2B5EF4-FFF2-40B4-BE49-F238E27FC236}">
                <a16:creationId xmlns:a16="http://schemas.microsoft.com/office/drawing/2014/main" id="{2E897B0F-D7DB-5B78-75BA-5F9D958382B3}"/>
              </a:ext>
            </a:extLst>
          </p:cNvPr>
          <p:cNvSpPr txBox="1"/>
          <p:nvPr/>
        </p:nvSpPr>
        <p:spPr>
          <a:xfrm>
            <a:off x="579499" y="271768"/>
            <a:ext cx="4140000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fr-FR" sz="1200" spc="300" dirty="0">
                <a:solidFill>
                  <a:schemeClr val="accent2"/>
                </a:solidFill>
                <a:latin typeface="+mn-lt"/>
                <a:cs typeface="Open Sans" panose="020B0606030504020204" pitchFamily="34" charset="0"/>
              </a:rPr>
              <a:t>ORGANIGRAMME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9EC978F-33D1-A411-4593-2BEBFCD598C0}"/>
              </a:ext>
            </a:extLst>
          </p:cNvPr>
          <p:cNvSpPr txBox="1"/>
          <p:nvPr/>
        </p:nvSpPr>
        <p:spPr>
          <a:xfrm>
            <a:off x="571765" y="468076"/>
            <a:ext cx="5532695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l"/>
            <a:r>
              <a:rPr lang="fr-FR" sz="1200" b="1" dirty="0">
                <a:solidFill>
                  <a:schemeClr val="accent1"/>
                </a:solidFill>
                <a:latin typeface="+mn-lt"/>
                <a:cs typeface="Open Sans" panose="020B0606030504020204" pitchFamily="34" charset="0"/>
              </a:rPr>
              <a:t>DAJ | D</a:t>
            </a:r>
            <a:r>
              <a:rPr lang="fr-FR" sz="1200" dirty="0">
                <a:solidFill>
                  <a:schemeClr val="accent1"/>
                </a:solidFill>
                <a:latin typeface="+mn-lt"/>
                <a:cs typeface="Open Sans" panose="020B0606030504020204" pitchFamily="34" charset="0"/>
              </a:rPr>
              <a:t>irection</a:t>
            </a:r>
            <a:r>
              <a:rPr lang="fr-FR" sz="1200" b="1" dirty="0">
                <a:solidFill>
                  <a:schemeClr val="accent1"/>
                </a:solidFill>
                <a:latin typeface="+mn-lt"/>
                <a:cs typeface="Open Sans" panose="020B0606030504020204" pitchFamily="34" charset="0"/>
              </a:rPr>
              <a:t> </a:t>
            </a:r>
            <a:r>
              <a:rPr lang="fr-FR" sz="1200" dirty="0">
                <a:solidFill>
                  <a:schemeClr val="accent1"/>
                </a:solidFill>
                <a:latin typeface="+mn-lt"/>
                <a:cs typeface="Open Sans" panose="020B0606030504020204" pitchFamily="34" charset="0"/>
              </a:rPr>
              <a:t>des</a:t>
            </a:r>
            <a:r>
              <a:rPr lang="fr-FR" sz="1200" b="1" dirty="0">
                <a:solidFill>
                  <a:schemeClr val="accent1"/>
                </a:solidFill>
                <a:latin typeface="+mn-lt"/>
                <a:cs typeface="Open Sans" panose="020B0606030504020204" pitchFamily="34" charset="0"/>
              </a:rPr>
              <a:t> A</a:t>
            </a:r>
            <a:r>
              <a:rPr lang="fr-FR" sz="1200" dirty="0">
                <a:solidFill>
                  <a:schemeClr val="accent1"/>
                </a:solidFill>
                <a:latin typeface="+mn-lt"/>
                <a:cs typeface="Open Sans" panose="020B0606030504020204" pitchFamily="34" charset="0"/>
              </a:rPr>
              <a:t>ffaires</a:t>
            </a:r>
            <a:r>
              <a:rPr lang="fr-FR" sz="1200" b="1" dirty="0">
                <a:solidFill>
                  <a:schemeClr val="accent1"/>
                </a:solidFill>
                <a:latin typeface="+mn-lt"/>
                <a:cs typeface="Open Sans" panose="020B0606030504020204" pitchFamily="34" charset="0"/>
              </a:rPr>
              <a:t> J</a:t>
            </a:r>
            <a:r>
              <a:rPr lang="fr-FR" sz="1200" dirty="0">
                <a:solidFill>
                  <a:schemeClr val="accent1"/>
                </a:solidFill>
                <a:latin typeface="+mn-lt"/>
                <a:cs typeface="Open Sans" panose="020B0606030504020204" pitchFamily="34" charset="0"/>
              </a:rPr>
              <a:t>uridiques</a:t>
            </a:r>
            <a:endParaRPr lang="fr-FR" sz="1200" b="1" dirty="0">
              <a:solidFill>
                <a:schemeClr val="accent1"/>
              </a:solidFill>
              <a:latin typeface="+mn-lt"/>
              <a:cs typeface="Open Sans" panose="020B0606030504020204" pitchFamily="34" charset="0"/>
            </a:endParaRPr>
          </a:p>
        </p:txBody>
      </p:sp>
      <p:sp>
        <p:nvSpPr>
          <p:cNvPr id="8" name="TextBox 23">
            <a:extLst>
              <a:ext uri="{FF2B5EF4-FFF2-40B4-BE49-F238E27FC236}">
                <a16:creationId xmlns:a16="http://schemas.microsoft.com/office/drawing/2014/main" id="{14463BC0-24A8-3DA1-BBAD-5FF1AC7E99E0}"/>
              </a:ext>
            </a:extLst>
          </p:cNvPr>
          <p:cNvSpPr txBox="1"/>
          <p:nvPr/>
        </p:nvSpPr>
        <p:spPr>
          <a:xfrm rot="16200000">
            <a:off x="-694686" y="3706828"/>
            <a:ext cx="1768528" cy="10772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lang="fr-FR" sz="500" dirty="0">
                <a:solidFill>
                  <a:schemeClr val="accent1"/>
                </a:solidFill>
                <a:latin typeface="+mn-lt"/>
                <a:cs typeface="Open Sans" panose="020B0606030504020204" pitchFamily="34" charset="0"/>
              </a:rPr>
              <a:t>Réalisation : DAJ AP-HP  Juin 2025  </a:t>
            </a:r>
          </a:p>
        </p:txBody>
      </p:sp>
      <p:sp>
        <p:nvSpPr>
          <p:cNvPr id="82" name="TextBox 5">
            <a:extLst>
              <a:ext uri="{FF2B5EF4-FFF2-40B4-BE49-F238E27FC236}">
                <a16:creationId xmlns:a16="http://schemas.microsoft.com/office/drawing/2014/main" id="{3E535C7C-065B-4716-B73F-AF21D760B248}"/>
              </a:ext>
            </a:extLst>
          </p:cNvPr>
          <p:cNvSpPr txBox="1"/>
          <p:nvPr/>
        </p:nvSpPr>
        <p:spPr>
          <a:xfrm>
            <a:off x="4286226" y="1575211"/>
            <a:ext cx="1773558" cy="162924"/>
          </a:xfrm>
          <a:prstGeom prst="rect">
            <a:avLst/>
          </a:prstGeom>
          <a:solidFill>
            <a:schemeClr val="accent3"/>
          </a:solidFill>
        </p:spPr>
        <p:txBody>
          <a:bodyPr wrap="square" lIns="0" tIns="0" rIns="0" bIns="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1000" b="1" dirty="0">
                <a:solidFill>
                  <a:srgbClr val="002060"/>
                </a:solidFill>
                <a:latin typeface="+mn-lt"/>
                <a:cs typeface="Open Sans" panose="020B0606030504020204" pitchFamily="34" charset="0"/>
              </a:rPr>
              <a:t>Michael COHEN</a:t>
            </a:r>
          </a:p>
        </p:txBody>
      </p:sp>
      <p:sp>
        <p:nvSpPr>
          <p:cNvPr id="83" name="TextBox 9">
            <a:extLst>
              <a:ext uri="{FF2B5EF4-FFF2-40B4-BE49-F238E27FC236}">
                <a16:creationId xmlns:a16="http://schemas.microsoft.com/office/drawing/2014/main" id="{D6DAADD8-0A5B-4C25-8E7E-480A84E3047A}"/>
              </a:ext>
            </a:extLst>
          </p:cNvPr>
          <p:cNvSpPr txBox="1"/>
          <p:nvPr/>
        </p:nvSpPr>
        <p:spPr>
          <a:xfrm>
            <a:off x="4286226" y="1763205"/>
            <a:ext cx="1773558" cy="12692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800" dirty="0">
                <a:solidFill>
                  <a:srgbClr val="002060"/>
                </a:solidFill>
                <a:latin typeface="+mn-lt"/>
                <a:cs typeface="Open Sans" panose="020B0606030504020204" pitchFamily="34" charset="0"/>
              </a:rPr>
              <a:t>Adjoint à la Directrice</a:t>
            </a:r>
          </a:p>
        </p:txBody>
      </p:sp>
      <p:sp>
        <p:nvSpPr>
          <p:cNvPr id="87" name="TextBox 5">
            <a:extLst>
              <a:ext uri="{FF2B5EF4-FFF2-40B4-BE49-F238E27FC236}">
                <a16:creationId xmlns:a16="http://schemas.microsoft.com/office/drawing/2014/main" id="{71100C4E-21D7-472B-8CBB-1711FF1F1ECA}"/>
              </a:ext>
            </a:extLst>
          </p:cNvPr>
          <p:cNvSpPr txBox="1"/>
          <p:nvPr/>
        </p:nvSpPr>
        <p:spPr>
          <a:xfrm>
            <a:off x="4286227" y="1925394"/>
            <a:ext cx="1773558" cy="162924"/>
          </a:xfrm>
          <a:prstGeom prst="rect">
            <a:avLst/>
          </a:prstGeom>
          <a:solidFill>
            <a:schemeClr val="accent3"/>
          </a:solidFill>
        </p:spPr>
        <p:txBody>
          <a:bodyPr wrap="square" lIns="0" tIns="0" rIns="0" bIns="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1000" b="1" dirty="0">
                <a:solidFill>
                  <a:srgbClr val="002060"/>
                </a:solidFill>
                <a:latin typeface="+mn-lt"/>
                <a:cs typeface="Open Sans" panose="020B0606030504020204" pitchFamily="34" charset="0"/>
              </a:rPr>
              <a:t>Pauline MARCEL</a:t>
            </a:r>
          </a:p>
        </p:txBody>
      </p:sp>
      <p:sp>
        <p:nvSpPr>
          <p:cNvPr id="91" name="TextBox 9">
            <a:extLst>
              <a:ext uri="{FF2B5EF4-FFF2-40B4-BE49-F238E27FC236}">
                <a16:creationId xmlns:a16="http://schemas.microsoft.com/office/drawing/2014/main" id="{1F8FFDF9-EEB1-4AE7-8FD6-CE14E651FCF1}"/>
              </a:ext>
            </a:extLst>
          </p:cNvPr>
          <p:cNvSpPr txBox="1"/>
          <p:nvPr/>
        </p:nvSpPr>
        <p:spPr>
          <a:xfrm>
            <a:off x="4286226" y="2129338"/>
            <a:ext cx="1773558" cy="12692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800" dirty="0">
                <a:solidFill>
                  <a:srgbClr val="002060"/>
                </a:solidFill>
                <a:latin typeface="+mn-lt"/>
                <a:cs typeface="Open Sans" panose="020B0606030504020204" pitchFamily="34" charset="0"/>
              </a:rPr>
              <a:t>Directrice déléguée</a:t>
            </a:r>
          </a:p>
        </p:txBody>
      </p:sp>
      <p:sp>
        <p:nvSpPr>
          <p:cNvPr id="97" name="TextBox 4">
            <a:extLst>
              <a:ext uri="{FF2B5EF4-FFF2-40B4-BE49-F238E27FC236}">
                <a16:creationId xmlns:a16="http://schemas.microsoft.com/office/drawing/2014/main" id="{326E7DE4-F6A6-46DA-B990-CF85EA6F13A4}"/>
              </a:ext>
            </a:extLst>
          </p:cNvPr>
          <p:cNvSpPr txBox="1"/>
          <p:nvPr/>
        </p:nvSpPr>
        <p:spPr>
          <a:xfrm>
            <a:off x="6649393" y="1226913"/>
            <a:ext cx="1079622" cy="5390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800" b="1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cs typeface="Open Sans" panose="020B0606030504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002060"/>
                </a:solidFill>
                <a:cs typeface="Open Sans" panose="020B0606030504020204" pitchFamily="34" charset="0"/>
              </a:rPr>
              <a:t>PÔLE RECHERCHE PATIENTS</a:t>
            </a: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232E6A"/>
                </a:solidFill>
                <a:cs typeface="Open Sans" panose="020B0606030504020204" pitchFamily="34" charset="0"/>
              </a:rPr>
              <a:t>Cheffe du Pôle</a:t>
            </a:r>
          </a:p>
          <a:p>
            <a:pPr>
              <a:spcAft>
                <a:spcPts val="0"/>
              </a:spcAft>
            </a:pPr>
            <a:r>
              <a:rPr lang="fr-FR" b="0" dirty="0">
                <a:solidFill>
                  <a:srgbClr val="232E6A"/>
                </a:solidFill>
                <a:cs typeface="Open Sans" panose="020B0606030504020204" pitchFamily="34" charset="0"/>
              </a:rPr>
              <a:t>Christelle SOUPRAYA</a:t>
            </a:r>
          </a:p>
          <a:p>
            <a:pPr>
              <a:spcAft>
                <a:spcPts val="0"/>
              </a:spcAft>
            </a:pPr>
            <a:endParaRPr lang="fr-FR" b="0" dirty="0">
              <a:solidFill>
                <a:schemeClr val="tx1">
                  <a:lumMod val="75000"/>
                  <a:lumOff val="25000"/>
                </a:schemeClr>
              </a:solidFill>
              <a:cs typeface="Open Sans" panose="020B0606030504020204" pitchFamily="34" charset="0"/>
            </a:endParaRPr>
          </a:p>
        </p:txBody>
      </p:sp>
      <p:cxnSp>
        <p:nvCxnSpPr>
          <p:cNvPr id="104" name="Straight Arrow Connector 37">
            <a:extLst>
              <a:ext uri="{FF2B5EF4-FFF2-40B4-BE49-F238E27FC236}">
                <a16:creationId xmlns:a16="http://schemas.microsoft.com/office/drawing/2014/main" id="{721E62ED-3DCD-44D9-B411-39C616F8EDB7}"/>
              </a:ext>
            </a:extLst>
          </p:cNvPr>
          <p:cNvCxnSpPr>
            <a:cxnSpLocks/>
          </p:cNvCxnSpPr>
          <p:nvPr/>
        </p:nvCxnSpPr>
        <p:spPr>
          <a:xfrm flipH="1">
            <a:off x="3918810" y="1321055"/>
            <a:ext cx="243948" cy="0"/>
          </a:xfrm>
          <a:prstGeom prst="straightConnector1">
            <a:avLst/>
          </a:prstGeom>
          <a:ln w="63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4">
            <a:extLst>
              <a:ext uri="{FF2B5EF4-FFF2-40B4-BE49-F238E27FC236}">
                <a16:creationId xmlns:a16="http://schemas.microsoft.com/office/drawing/2014/main" id="{98F8BB92-8F02-4316-9CA0-5806FD53B96D}"/>
              </a:ext>
            </a:extLst>
          </p:cNvPr>
          <p:cNvSpPr txBox="1"/>
          <p:nvPr/>
        </p:nvSpPr>
        <p:spPr>
          <a:xfrm>
            <a:off x="6118689" y="2772042"/>
            <a:ext cx="1592513" cy="3914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800" b="1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r>
              <a:rPr lang="fr-FR" dirty="0">
                <a:solidFill>
                  <a:schemeClr val="bg1"/>
                </a:solidFill>
                <a:cs typeface="Open Sans" panose="020B0606030504020204" pitchFamily="34" charset="0"/>
              </a:rPr>
              <a:t>DÉPARTEMENT DU DROIT PUBLIC DES AFFAIRES</a:t>
            </a:r>
          </a:p>
        </p:txBody>
      </p:sp>
      <p:sp>
        <p:nvSpPr>
          <p:cNvPr id="106" name="TextBox 14">
            <a:extLst>
              <a:ext uri="{FF2B5EF4-FFF2-40B4-BE49-F238E27FC236}">
                <a16:creationId xmlns:a16="http://schemas.microsoft.com/office/drawing/2014/main" id="{86400FA4-08C6-427A-B23C-177C9B35E351}"/>
              </a:ext>
            </a:extLst>
          </p:cNvPr>
          <p:cNvSpPr txBox="1"/>
          <p:nvPr/>
        </p:nvSpPr>
        <p:spPr>
          <a:xfrm>
            <a:off x="7781273" y="2766931"/>
            <a:ext cx="1176400" cy="396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800" b="1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r>
              <a:rPr lang="fr-FR" dirty="0">
                <a:solidFill>
                  <a:schemeClr val="bg1"/>
                </a:solidFill>
                <a:cs typeface="Open Sans" panose="020B0606030504020204" pitchFamily="34" charset="0"/>
              </a:rPr>
              <a:t>DÉPARTEMENT DE L’ACTION SOCIALE</a:t>
            </a:r>
          </a:p>
        </p:txBody>
      </p:sp>
      <p:sp>
        <p:nvSpPr>
          <p:cNvPr id="70" name="TextBox 4">
            <a:extLst>
              <a:ext uri="{FF2B5EF4-FFF2-40B4-BE49-F238E27FC236}">
                <a16:creationId xmlns:a16="http://schemas.microsoft.com/office/drawing/2014/main" id="{E0BC6686-C2E0-49E3-A6B9-1F56FFA2EB3A}"/>
              </a:ext>
            </a:extLst>
          </p:cNvPr>
          <p:cNvSpPr txBox="1"/>
          <p:nvPr/>
        </p:nvSpPr>
        <p:spPr>
          <a:xfrm>
            <a:off x="2735565" y="1811482"/>
            <a:ext cx="1005729" cy="7270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800" b="1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endParaRPr lang="fr-FR" dirty="0">
              <a:solidFill>
                <a:srgbClr val="002060"/>
              </a:solidFill>
              <a:latin typeface="+mj-lt"/>
              <a:cs typeface="Open Sans" panose="020B0606030504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002060"/>
                </a:solidFill>
                <a:latin typeface="+mj-lt"/>
                <a:cs typeface="Open Sans" panose="020B0606030504020204" pitchFamily="34" charset="0"/>
              </a:rPr>
              <a:t>Coordonnatrice des médiateurs non médicaux</a:t>
            </a:r>
          </a:p>
          <a:p>
            <a:pPr>
              <a:spcAft>
                <a:spcPts val="0"/>
              </a:spcAft>
            </a:pPr>
            <a:r>
              <a:rPr lang="fr-FR" b="0" dirty="0">
                <a:solidFill>
                  <a:srgbClr val="002060"/>
                </a:solidFill>
                <a:cs typeface="Open Sans" panose="020B0606030504020204" pitchFamily="34" charset="0"/>
              </a:rPr>
              <a:t>Valérie DROUVOT</a:t>
            </a:r>
          </a:p>
          <a:p>
            <a:pPr>
              <a:spcAft>
                <a:spcPts val="0"/>
              </a:spcAft>
            </a:pPr>
            <a:endParaRPr lang="fr-FR" b="0" dirty="0">
              <a:solidFill>
                <a:srgbClr val="232E6A"/>
              </a:solidFill>
              <a:cs typeface="Open Sans" panose="020B0606030504020204" pitchFamily="34" charset="0"/>
            </a:endParaRPr>
          </a:p>
        </p:txBody>
      </p:sp>
      <p:sp>
        <p:nvSpPr>
          <p:cNvPr id="71" name="TextBox 4">
            <a:extLst>
              <a:ext uri="{FF2B5EF4-FFF2-40B4-BE49-F238E27FC236}">
                <a16:creationId xmlns:a16="http://schemas.microsoft.com/office/drawing/2014/main" id="{593FA336-3951-4967-A243-875B74C062A8}"/>
              </a:ext>
            </a:extLst>
          </p:cNvPr>
          <p:cNvSpPr txBox="1"/>
          <p:nvPr/>
        </p:nvSpPr>
        <p:spPr>
          <a:xfrm>
            <a:off x="1613545" y="1811481"/>
            <a:ext cx="1005729" cy="7313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tIns="0" rIns="0" bIns="0" rtlCol="0" anchor="ctr">
            <a:noAutofit/>
          </a:bodyPr>
          <a:lstStyle>
            <a:defPPr>
              <a:defRPr lang="fr-FR"/>
            </a:defPPr>
            <a:lvl1pPr algn="ctr">
              <a:spcAft>
                <a:spcPts val="600"/>
              </a:spcAft>
              <a:defRPr sz="800" b="1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spcAft>
                <a:spcPts val="0"/>
              </a:spcAft>
            </a:pPr>
            <a:endParaRPr lang="fr-FR" dirty="0">
              <a:solidFill>
                <a:srgbClr val="002060"/>
              </a:solidFill>
              <a:latin typeface="+mj-lt"/>
              <a:cs typeface="Open Sans" panose="020B0606030504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002060"/>
                </a:solidFill>
                <a:latin typeface="+mj-lt"/>
                <a:cs typeface="Open Sans" panose="020B0606030504020204" pitchFamily="34" charset="0"/>
              </a:rPr>
              <a:t>Coordonnateur </a:t>
            </a: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232E6A"/>
                </a:solidFill>
                <a:cs typeface="Open Sans" panose="020B0606030504020204" pitchFamily="34" charset="0"/>
              </a:rPr>
              <a:t>des médecins médiateurs</a:t>
            </a:r>
          </a:p>
          <a:p>
            <a:pPr>
              <a:spcAft>
                <a:spcPts val="0"/>
              </a:spcAft>
            </a:pPr>
            <a:r>
              <a:rPr lang="fr-FR" b="0" dirty="0">
                <a:solidFill>
                  <a:srgbClr val="002060"/>
                </a:solidFill>
                <a:cs typeface="Open Sans" panose="020B0606030504020204" pitchFamily="34" charset="0"/>
              </a:rPr>
              <a:t>P</a:t>
            </a:r>
            <a:r>
              <a:rPr lang="fr-FR" b="0" baseline="30000" dirty="0">
                <a:solidFill>
                  <a:srgbClr val="002060"/>
                </a:solidFill>
                <a:cs typeface="Open Sans" panose="020B0606030504020204" pitchFamily="34" charset="0"/>
              </a:rPr>
              <a:t>r</a:t>
            </a:r>
            <a:r>
              <a:rPr lang="fr-FR" b="0" dirty="0">
                <a:solidFill>
                  <a:srgbClr val="002060"/>
                </a:solidFill>
                <a:cs typeface="Open Sans" panose="020B0606030504020204" pitchFamily="34" charset="0"/>
              </a:rPr>
              <a:t> Jean-Luc DIEHL</a:t>
            </a:r>
          </a:p>
          <a:p>
            <a:pPr>
              <a:spcAft>
                <a:spcPts val="0"/>
              </a:spcAft>
            </a:pPr>
            <a:endParaRPr lang="fr-FR" b="0" dirty="0">
              <a:solidFill>
                <a:srgbClr val="232E6A"/>
              </a:solidFill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198109"/>
      </p:ext>
    </p:extLst>
  </p:cSld>
  <p:clrMapOvr>
    <a:masterClrMapping/>
  </p:clrMapOvr>
</p:sld>
</file>

<file path=ppt/theme/theme1.xml><?xml version="1.0" encoding="utf-8"?>
<a:theme xmlns:a="http://schemas.openxmlformats.org/drawingml/2006/main" name="Vide">
  <a:themeElements>
    <a:clrScheme name="Custom 29">
      <a:dk1>
        <a:srgbClr val="000000"/>
      </a:dk1>
      <a:lt1>
        <a:sysClr val="window" lastClr="FFFFFF"/>
      </a:lt1>
      <a:dk2>
        <a:srgbClr val="D2D9DA"/>
      </a:dk2>
      <a:lt2>
        <a:srgbClr val="F1F4F5"/>
      </a:lt2>
      <a:accent1>
        <a:srgbClr val="034694"/>
      </a:accent1>
      <a:accent2>
        <a:srgbClr val="18A7E0"/>
      </a:accent2>
      <a:accent3>
        <a:srgbClr val="FECF08"/>
      </a:accent3>
      <a:accent4>
        <a:srgbClr val="FFFFFF"/>
      </a:accent4>
      <a:accent5>
        <a:srgbClr val="FFFFFF"/>
      </a:accent5>
      <a:accent6>
        <a:srgbClr val="FFFFFF"/>
      </a:accent6>
      <a:hlink>
        <a:srgbClr val="272D31"/>
      </a:hlink>
      <a:folHlink>
        <a:srgbClr val="272D31"/>
      </a:folHlink>
    </a:clrScheme>
    <a:fontScheme name="aphp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600" dirty="0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asque ppt 2015 v4" id="{E903A2B0-E8A7-4CC4-AB26-8AC239EF1D8D}" vid="{0E58EE82-5D83-4C81-BCA8-5B6B785AEC2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 ppt 2015 (FGB)  version office 2003</Template>
  <TotalTime>52494</TotalTime>
  <Words>137</Words>
  <Application>Microsoft Office PowerPoint</Application>
  <PresentationFormat>Affichage à l'écran (16:9)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Franklin Gothic Book</vt:lpstr>
      <vt:lpstr>Gill Sans MT</vt:lpstr>
      <vt:lpstr>Open Sans</vt:lpstr>
      <vt:lpstr>Wingdings</vt:lpstr>
      <vt:lpstr>Wingdings 3</vt:lpstr>
      <vt:lpstr>Vide</vt:lpstr>
      <vt:lpstr>Présentation PowerPoint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ROSTAND Laetitia</dc:creator>
  <cp:lastModifiedBy>KLUVIE Grace-Viviane</cp:lastModifiedBy>
  <cp:revision>1755</cp:revision>
  <cp:lastPrinted>2021-09-21T07:12:58Z</cp:lastPrinted>
  <dcterms:created xsi:type="dcterms:W3CDTF">2015-07-09T14:16:23Z</dcterms:created>
  <dcterms:modified xsi:type="dcterms:W3CDTF">2025-06-27T11:38:52Z</dcterms:modified>
</cp:coreProperties>
</file>